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306" r:id="rId5"/>
    <p:sldId id="308" r:id="rId6"/>
    <p:sldId id="309" r:id="rId7"/>
    <p:sldId id="261" r:id="rId8"/>
    <p:sldId id="260" r:id="rId9"/>
    <p:sldId id="297" r:id="rId10"/>
    <p:sldId id="298" r:id="rId11"/>
    <p:sldId id="299" r:id="rId12"/>
    <p:sldId id="300" r:id="rId13"/>
    <p:sldId id="301" r:id="rId14"/>
    <p:sldId id="302" r:id="rId15"/>
    <p:sldId id="263" r:id="rId16"/>
    <p:sldId id="303" r:id="rId17"/>
    <p:sldId id="264" r:id="rId18"/>
    <p:sldId id="305" r:id="rId19"/>
    <p:sldId id="265" r:id="rId20"/>
    <p:sldId id="304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71"/>
    <p:restoredTop sz="86551"/>
  </p:normalViewPr>
  <p:slideViewPr>
    <p:cSldViewPr snapToGrid="0" snapToObjects="1">
      <p:cViewPr varScale="1">
        <p:scale>
          <a:sx n="112" d="100"/>
          <a:sy n="112" d="100"/>
        </p:scale>
        <p:origin x="40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Coding Introduction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Coding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Coding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Coding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Coding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Coding 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Coding Introduction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Coding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Coding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Coding 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Coding 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1/30/19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Coding Introduction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rc.colorado.edu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/events" TargetMode="External"/><Relationship Id="rId2" Type="http://schemas.openxmlformats.org/officeDocument/2006/relationships/hyperlink" Target="https://www.colorado.edu/crdds/event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-carpentry.org/lessons/" TargetMode="External"/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coding_intro_spring_2019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384" y="0"/>
            <a:ext cx="12557879" cy="6864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15692"/>
          </a:xfrm>
          <a:effectLst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  <a:t>So you’re thinking about coding?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091" y="3138055"/>
            <a:ext cx="10343909" cy="149427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Andrew Monaghan, Research Computing and CRDDS,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Katie Mika, University Libraries and CRDDS, 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</a:rPr>
              <a:t>University of Colorado Boulder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DCBF5-0FE7-374C-88E2-756E273F0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Coding Introduction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4BEDE-C77C-C446-81E0-020E8315A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658685-DD51-7645-9A1E-A279E439E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1/30/19</a:t>
            </a: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aspect #2: </a:t>
            </a:r>
            <a:r>
              <a:rPr lang="en-US" dirty="0">
                <a:solidFill>
                  <a:srgbClr val="FF0000"/>
                </a:solidFill>
              </a:rPr>
              <a:t>Arithmetic Expansion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5080" indent="0">
              <a:lnSpc>
                <a:spcPct val="102699"/>
              </a:lnSpc>
              <a:spcBef>
                <a:spcPts val="55"/>
              </a:spcBef>
              <a:buNone/>
            </a:pPr>
            <a:r>
              <a:rPr lang="en-US" u="sng" spc="-5" dirty="0">
                <a:latin typeface="Georgia"/>
                <a:cs typeface="Georgia"/>
              </a:rPr>
              <a:t>Arithmetic </a:t>
            </a:r>
            <a:r>
              <a:rPr lang="en-US" u="sng" spc="-30" dirty="0">
                <a:latin typeface="Georgia"/>
                <a:cs typeface="Georgia"/>
              </a:rPr>
              <a:t>expansion </a:t>
            </a:r>
            <a:r>
              <a:rPr lang="en-US" spc="-30" dirty="0">
                <a:latin typeface="Georgia"/>
                <a:cs typeface="Georgia"/>
              </a:rPr>
              <a:t>provides </a:t>
            </a:r>
            <a:r>
              <a:rPr lang="en-US" spc="-10" dirty="0">
                <a:latin typeface="Georgia"/>
                <a:cs typeface="Georgia"/>
              </a:rPr>
              <a:t>a </a:t>
            </a:r>
            <a:r>
              <a:rPr lang="en-US" spc="-45" dirty="0">
                <a:latin typeface="Georgia"/>
                <a:cs typeface="Georgia"/>
              </a:rPr>
              <a:t>mechanism </a:t>
            </a:r>
            <a:r>
              <a:rPr lang="en-US" spc="-35" dirty="0">
                <a:latin typeface="Georgia"/>
                <a:cs typeface="Georgia"/>
              </a:rPr>
              <a:t>for </a:t>
            </a:r>
            <a:r>
              <a:rPr lang="en-US" spc="-20" dirty="0">
                <a:latin typeface="Georgia"/>
                <a:cs typeface="Georgia"/>
              </a:rPr>
              <a:t>evaluating </a:t>
            </a:r>
            <a:r>
              <a:rPr lang="en-US" spc="-30" dirty="0">
                <a:latin typeface="Georgia"/>
                <a:cs typeface="Georgia"/>
              </a:rPr>
              <a:t>an  </a:t>
            </a:r>
            <a:r>
              <a:rPr lang="en-US" spc="-15" dirty="0">
                <a:latin typeface="Georgia"/>
                <a:cs typeface="Georgia"/>
              </a:rPr>
              <a:t>arithmetic </a:t>
            </a:r>
            <a:r>
              <a:rPr lang="en-US" spc="-35" dirty="0">
                <a:latin typeface="Georgia"/>
                <a:cs typeface="Georgia"/>
              </a:rPr>
              <a:t>expression </a:t>
            </a:r>
            <a:r>
              <a:rPr lang="en-US" spc="-30" dirty="0">
                <a:latin typeface="Georgia"/>
                <a:cs typeface="Georgia"/>
              </a:rPr>
              <a:t>and </a:t>
            </a:r>
            <a:r>
              <a:rPr lang="en-US" spc="-10" dirty="0">
                <a:latin typeface="Georgia"/>
                <a:cs typeface="Georgia"/>
              </a:rPr>
              <a:t>substituting its</a:t>
            </a:r>
            <a:r>
              <a:rPr lang="en-US" spc="85" dirty="0">
                <a:latin typeface="Georgia"/>
                <a:cs typeface="Georgia"/>
              </a:rPr>
              <a:t> </a:t>
            </a:r>
            <a:r>
              <a:rPr lang="en-US" spc="-20" dirty="0">
                <a:latin typeface="Georgia"/>
                <a:cs typeface="Georgia"/>
              </a:rPr>
              <a:t>value. For example:</a:t>
            </a:r>
          </a:p>
          <a:p>
            <a:pPr marL="12700" marR="5080">
              <a:lnSpc>
                <a:spcPct val="102699"/>
              </a:lnSpc>
              <a:spcBef>
                <a:spcPts val="55"/>
              </a:spcBef>
            </a:pPr>
            <a:endParaRPr lang="en-US" dirty="0">
              <a:latin typeface="Georgia"/>
              <a:cs typeface="Georgia"/>
            </a:endParaRPr>
          </a:p>
          <a:p>
            <a:pPr marL="0" indent="0">
              <a:lnSpc>
                <a:spcPct val="100000"/>
              </a:lnSpc>
              <a:spcBef>
                <a:spcPts val="930"/>
              </a:spcBef>
              <a:buNone/>
            </a:pPr>
            <a:r>
              <a:rPr lang="en-US" spc="-90" dirty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lang="en-US" spc="-90" dirty="0" err="1">
                <a:solidFill>
                  <a:srgbClr val="19167C"/>
                </a:solidFill>
                <a:latin typeface="Courier New"/>
                <a:cs typeface="Courier New"/>
              </a:rPr>
              <a:t>sqr_two</a:t>
            </a:r>
            <a:r>
              <a:rPr lang="en-US" spc="-90" dirty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lang="en-US" b="1" spc="-90" dirty="0">
                <a:solidFill>
                  <a:srgbClr val="007F00"/>
                </a:solidFill>
                <a:latin typeface="Courier New"/>
                <a:cs typeface="Courier New"/>
              </a:rPr>
              <a:t>$(( </a:t>
            </a:r>
            <a:r>
              <a:rPr lang="en-US" spc="-90" dirty="0">
                <a:solidFill>
                  <a:srgbClr val="666666"/>
                </a:solidFill>
                <a:latin typeface="Courier New"/>
                <a:cs typeface="Courier New"/>
              </a:rPr>
              <a:t>2 * 2</a:t>
            </a:r>
            <a:r>
              <a:rPr lang="en-US" spc="-100" dirty="0">
                <a:solidFill>
                  <a:srgbClr val="666666"/>
                </a:solidFill>
                <a:latin typeface="Courier New"/>
                <a:cs typeface="Courier New"/>
              </a:rPr>
              <a:t> </a:t>
            </a:r>
            <a:r>
              <a:rPr lang="en-US" b="1" spc="-90" dirty="0">
                <a:solidFill>
                  <a:srgbClr val="007F00"/>
                </a:solidFill>
                <a:latin typeface="Courier New"/>
                <a:cs typeface="Courier New"/>
              </a:rPr>
              <a:t>))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35"/>
              </a:spcBef>
              <a:buNone/>
            </a:pPr>
            <a:r>
              <a:rPr lang="en-US" spc="-90" dirty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lang="en-US" spc="-90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lang="en-US" spc="-95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lang="en-US" b="1" spc="-90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lang="en-US" spc="-90" dirty="0" err="1">
                <a:solidFill>
                  <a:srgbClr val="19167C"/>
                </a:solidFill>
                <a:latin typeface="Courier New"/>
                <a:cs typeface="Courier New"/>
              </a:rPr>
              <a:t>sqr_two</a:t>
            </a:r>
            <a:r>
              <a:rPr lang="en-US" b="1" spc="-90" dirty="0">
                <a:solidFill>
                  <a:srgbClr val="BA6687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35"/>
              </a:spcBef>
              <a:buNone/>
            </a:pPr>
            <a:r>
              <a:rPr lang="en-US" spc="-90" dirty="0">
                <a:solidFill>
                  <a:srgbClr val="19167C"/>
                </a:solidFill>
                <a:latin typeface="Courier New"/>
                <a:cs typeface="Courier New"/>
              </a:rPr>
              <a:t>$</a:t>
            </a:r>
            <a:r>
              <a:rPr lang="en-US" spc="-95" dirty="0">
                <a:solidFill>
                  <a:srgbClr val="19167C"/>
                </a:solidFill>
                <a:latin typeface="Courier New"/>
                <a:cs typeface="Courier New"/>
              </a:rPr>
              <a:t> </a:t>
            </a:r>
            <a:r>
              <a:rPr lang="en-US" spc="-90" dirty="0">
                <a:latin typeface="Courier New"/>
                <a:cs typeface="Courier New"/>
              </a:rPr>
              <a:t>4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7E0E-6F93-2E49-86F1-8FCBE81C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i="1" dirty="0"/>
              <a:t>Coding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9983-F151-0A4E-B59E-990C10B3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1999" y="6356349"/>
            <a:ext cx="407276" cy="365125"/>
          </a:xfrm>
        </p:spPr>
        <p:txBody>
          <a:bodyPr/>
          <a:lstStyle/>
          <a:p>
            <a:fld id="{DD321DBF-325B-3546-BAAF-4F6E3B3181FF}" type="slidenum">
              <a:rPr lang="en-US" sz="1400" smtClean="0"/>
              <a:t>10</a:t>
            </a:fld>
            <a:endParaRPr lang="en-US" sz="1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70E7-4D97-B64A-93F5-1B79BCA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9685" y="6356349"/>
            <a:ext cx="817418" cy="365125"/>
          </a:xfrm>
        </p:spPr>
        <p:txBody>
          <a:bodyPr/>
          <a:lstStyle/>
          <a:p>
            <a:r>
              <a:rPr lang="en-US" sz="1400"/>
              <a:t>1/30/19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456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aspect #3: </a:t>
            </a:r>
            <a:r>
              <a:rPr lang="en-US" dirty="0">
                <a:solidFill>
                  <a:srgbClr val="FF0000"/>
                </a:solidFill>
              </a:rPr>
              <a:t>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41300" lvl="1" indent="0">
              <a:lnSpc>
                <a:spcPct val="100000"/>
              </a:lnSpc>
              <a:spcBef>
                <a:spcPts val="735"/>
              </a:spcBef>
              <a:buNone/>
            </a:pPr>
            <a:r>
              <a:rPr lang="en-US" sz="3000" u="sng" dirty="0">
                <a:latin typeface="Georgia"/>
                <a:cs typeface="Georgia"/>
              </a:rPr>
              <a:t>Decisions</a:t>
            </a:r>
            <a:r>
              <a:rPr lang="en-US" sz="3000" dirty="0">
                <a:latin typeface="Georgia"/>
                <a:cs typeface="Georgia"/>
              </a:rPr>
              <a:t> enable conditional expressions to be evaluated.</a:t>
            </a:r>
          </a:p>
          <a:p>
            <a:pPr marL="1041400" lvl="2" indent="-342900">
              <a:lnSpc>
                <a:spcPct val="100000"/>
              </a:lnSpc>
              <a:spcBef>
                <a:spcPts val="735"/>
              </a:spcBef>
            </a:pPr>
            <a:r>
              <a:rPr lang="en-US" dirty="0">
                <a:latin typeface="Georgia"/>
                <a:cs typeface="Georgia"/>
              </a:rPr>
              <a:t>The </a:t>
            </a:r>
            <a:r>
              <a:rPr lang="en-US" spc="-90" dirty="0">
                <a:latin typeface="Courier New"/>
                <a:cs typeface="Courier New"/>
              </a:rPr>
              <a:t>if </a:t>
            </a:r>
            <a:r>
              <a:rPr lang="en-US" spc="-40" dirty="0">
                <a:latin typeface="Georgia"/>
                <a:cs typeface="Georgia"/>
              </a:rPr>
              <a:t>statement is the most common. For example:</a:t>
            </a:r>
            <a:endParaRPr lang="en-US" spc="-25" dirty="0">
              <a:latin typeface="Georgia"/>
              <a:cs typeface="Georgia"/>
            </a:endParaRPr>
          </a:p>
          <a:p>
            <a:pPr marL="1041400" lvl="2" indent="-342900">
              <a:lnSpc>
                <a:spcPct val="100000"/>
              </a:lnSpc>
              <a:spcBef>
                <a:spcPts val="735"/>
              </a:spcBef>
            </a:pPr>
            <a:endParaRPr lang="en-US" dirty="0">
              <a:latin typeface="Georgia"/>
              <a:cs typeface="Georgia"/>
            </a:endParaRPr>
          </a:p>
          <a:p>
            <a:pPr marL="0" indent="0">
              <a:lnSpc>
                <a:spcPct val="100000"/>
              </a:lnSpc>
              <a:spcBef>
                <a:spcPts val="1230"/>
              </a:spcBef>
              <a:buNone/>
            </a:pPr>
            <a:r>
              <a:rPr lang="en-US" sz="2400" spc="-90" dirty="0">
                <a:solidFill>
                  <a:srgbClr val="19167C"/>
                </a:solidFill>
                <a:latin typeface="Courier New"/>
                <a:cs typeface="Courier New"/>
              </a:rPr>
              <a:t>x</a:t>
            </a:r>
            <a:r>
              <a:rPr lang="en-US" sz="2400" spc="-90" dirty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lang="en-US" sz="2400" b="1" spc="-90" dirty="0">
                <a:solidFill>
                  <a:srgbClr val="007F00"/>
                </a:solidFill>
                <a:latin typeface="Courier New"/>
                <a:cs typeface="Courier New"/>
              </a:rPr>
              <a:t>$(</a:t>
            </a:r>
            <a:r>
              <a:rPr lang="en-US" sz="2400" spc="-90" dirty="0">
                <a:latin typeface="Courier New"/>
                <a:cs typeface="Courier New"/>
              </a:rPr>
              <a:t>date</a:t>
            </a:r>
            <a:r>
              <a:rPr lang="en-US" sz="2400" spc="-95" dirty="0">
                <a:latin typeface="Courier New"/>
                <a:cs typeface="Courier New"/>
              </a:rPr>
              <a:t> </a:t>
            </a:r>
            <a:r>
              <a:rPr lang="en-US" sz="2400" spc="-90" dirty="0">
                <a:latin typeface="Courier New"/>
                <a:cs typeface="Courier New"/>
              </a:rPr>
              <a:t>+%M</a:t>
            </a:r>
            <a:r>
              <a:rPr lang="en-US" sz="2400" b="1" spc="-90" dirty="0">
                <a:solidFill>
                  <a:srgbClr val="007F00"/>
                </a:solidFill>
                <a:latin typeface="Courier New"/>
                <a:cs typeface="Courier New"/>
              </a:rPr>
              <a:t>) #query minutes after the hour</a:t>
            </a:r>
          </a:p>
          <a:p>
            <a:pPr marL="0" indent="0">
              <a:lnSpc>
                <a:spcPct val="100000"/>
              </a:lnSpc>
              <a:spcBef>
                <a:spcPts val="1230"/>
              </a:spcBef>
              <a:buNone/>
            </a:pPr>
            <a:endParaRPr lang="en-US" sz="24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35"/>
              </a:spcBef>
              <a:buNone/>
            </a:pPr>
            <a:r>
              <a:rPr lang="en-US" sz="2400" b="1" spc="-90" dirty="0">
                <a:solidFill>
                  <a:srgbClr val="007F00"/>
                </a:solidFill>
                <a:latin typeface="Courier New"/>
                <a:cs typeface="Courier New"/>
              </a:rPr>
              <a:t>if </a:t>
            </a:r>
            <a:r>
              <a:rPr lang="en-US" sz="2400" spc="-90" dirty="0">
                <a:solidFill>
                  <a:srgbClr val="666666"/>
                </a:solidFill>
                <a:latin typeface="Courier New"/>
                <a:cs typeface="Courier New"/>
              </a:rPr>
              <a:t>[ </a:t>
            </a:r>
            <a:r>
              <a:rPr lang="en-US" sz="2400" spc="-90" dirty="0">
                <a:solidFill>
                  <a:srgbClr val="19167C"/>
                </a:solidFill>
                <a:latin typeface="Courier New"/>
                <a:cs typeface="Courier New"/>
              </a:rPr>
              <a:t>$x </a:t>
            </a:r>
            <a:r>
              <a:rPr lang="en-US" sz="2400" spc="-90" dirty="0">
                <a:latin typeface="Courier New"/>
                <a:cs typeface="Courier New"/>
              </a:rPr>
              <a:t>-</a:t>
            </a:r>
            <a:r>
              <a:rPr lang="en-US" sz="2400" spc="-90" dirty="0" err="1">
                <a:latin typeface="Courier New"/>
                <a:cs typeface="Courier New"/>
              </a:rPr>
              <a:t>gt</a:t>
            </a:r>
            <a:r>
              <a:rPr lang="en-US" sz="2400" spc="-90" dirty="0">
                <a:latin typeface="Courier New"/>
                <a:cs typeface="Courier New"/>
              </a:rPr>
              <a:t> </a:t>
            </a:r>
            <a:r>
              <a:rPr lang="en-US" sz="2400" spc="-90" dirty="0">
                <a:solidFill>
                  <a:srgbClr val="666666"/>
                </a:solidFill>
                <a:latin typeface="Courier New"/>
                <a:cs typeface="Courier New"/>
              </a:rPr>
              <a:t>30 ] </a:t>
            </a:r>
            <a:r>
              <a:rPr lang="en-US" sz="2400" spc="-90" dirty="0">
                <a:latin typeface="Courier New"/>
                <a:cs typeface="Courier New"/>
              </a:rPr>
              <a:t>;</a:t>
            </a:r>
            <a:r>
              <a:rPr lang="en-US" sz="2400" spc="-110" dirty="0">
                <a:latin typeface="Courier New"/>
                <a:cs typeface="Courier New"/>
              </a:rPr>
              <a:t> </a:t>
            </a:r>
            <a:r>
              <a:rPr lang="en-US" sz="2400" b="1" spc="-90" dirty="0">
                <a:solidFill>
                  <a:srgbClr val="007F00"/>
                </a:solidFill>
                <a:latin typeface="Courier New"/>
                <a:cs typeface="Courier New"/>
              </a:rPr>
              <a:t>then</a:t>
            </a:r>
            <a:endParaRPr lang="en-US" sz="2400" b="1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35"/>
              </a:spcBef>
              <a:buNone/>
            </a:pPr>
            <a:r>
              <a:rPr lang="en-US" sz="2400" spc="-90" dirty="0">
                <a:solidFill>
                  <a:srgbClr val="007F00"/>
                </a:solidFill>
                <a:latin typeface="Courier New"/>
                <a:cs typeface="Courier New"/>
              </a:rPr>
              <a:t>  echo </a:t>
            </a:r>
            <a:r>
              <a:rPr lang="en-US" sz="2400" spc="-90" dirty="0">
                <a:solidFill>
                  <a:srgbClr val="BA2121"/>
                </a:solidFill>
                <a:latin typeface="Courier New"/>
                <a:cs typeface="Courier New"/>
              </a:rPr>
              <a:t>"last half of the</a:t>
            </a:r>
            <a:r>
              <a:rPr lang="en-US" sz="2400" spc="-114" dirty="0">
                <a:solidFill>
                  <a:srgbClr val="BA2121"/>
                </a:solidFill>
                <a:latin typeface="Courier New"/>
                <a:cs typeface="Courier New"/>
              </a:rPr>
              <a:t> </a:t>
            </a:r>
            <a:r>
              <a:rPr lang="en-US" sz="2400" spc="-90" dirty="0">
                <a:solidFill>
                  <a:srgbClr val="BA2121"/>
                </a:solidFill>
                <a:latin typeface="Courier New"/>
                <a:cs typeface="Courier New"/>
              </a:rPr>
              <a:t>hour"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35"/>
              </a:spcBef>
              <a:buNone/>
            </a:pPr>
            <a:r>
              <a:rPr lang="en-US" sz="2400" b="1" spc="-90" dirty="0" err="1">
                <a:solidFill>
                  <a:srgbClr val="007F00"/>
                </a:solidFill>
                <a:latin typeface="Courier New"/>
                <a:cs typeface="Courier New"/>
              </a:rPr>
              <a:t>elif</a:t>
            </a:r>
            <a:r>
              <a:rPr lang="en-US" sz="2400" b="1" spc="-90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lang="en-US" sz="2400" spc="-90" dirty="0">
                <a:solidFill>
                  <a:srgbClr val="666666"/>
                </a:solidFill>
                <a:latin typeface="Courier New"/>
                <a:cs typeface="Courier New"/>
              </a:rPr>
              <a:t>[ </a:t>
            </a:r>
            <a:r>
              <a:rPr lang="en-US" sz="2400" spc="-90" dirty="0">
                <a:solidFill>
                  <a:srgbClr val="19167C"/>
                </a:solidFill>
                <a:latin typeface="Courier New"/>
                <a:cs typeface="Courier New"/>
              </a:rPr>
              <a:t>$x </a:t>
            </a:r>
            <a:r>
              <a:rPr lang="en-US" sz="2400" spc="-90" dirty="0">
                <a:latin typeface="Courier New"/>
                <a:cs typeface="Courier New"/>
              </a:rPr>
              <a:t>-</a:t>
            </a:r>
            <a:r>
              <a:rPr lang="en-US" sz="2400" spc="-90" dirty="0" err="1">
                <a:latin typeface="Courier New"/>
                <a:cs typeface="Courier New"/>
              </a:rPr>
              <a:t>lt</a:t>
            </a:r>
            <a:r>
              <a:rPr lang="en-US" sz="2400" spc="-90" dirty="0">
                <a:latin typeface="Courier New"/>
                <a:cs typeface="Courier New"/>
              </a:rPr>
              <a:t> </a:t>
            </a:r>
            <a:r>
              <a:rPr lang="en-US" sz="2400" spc="-90" dirty="0">
                <a:solidFill>
                  <a:srgbClr val="666666"/>
                </a:solidFill>
                <a:latin typeface="Courier New"/>
                <a:cs typeface="Courier New"/>
              </a:rPr>
              <a:t>15 ] </a:t>
            </a:r>
            <a:r>
              <a:rPr lang="en-US" sz="2400" spc="-90" dirty="0">
                <a:latin typeface="Courier New"/>
                <a:cs typeface="Courier New"/>
              </a:rPr>
              <a:t>;</a:t>
            </a:r>
            <a:r>
              <a:rPr lang="en-US" sz="2400" spc="-110" dirty="0">
                <a:latin typeface="Courier New"/>
                <a:cs typeface="Courier New"/>
              </a:rPr>
              <a:t> </a:t>
            </a:r>
            <a:r>
              <a:rPr lang="en-US" sz="2400" b="1" spc="-90" dirty="0">
                <a:solidFill>
                  <a:srgbClr val="007F00"/>
                </a:solidFill>
                <a:latin typeface="Courier New"/>
                <a:cs typeface="Courier New"/>
              </a:rPr>
              <a:t>then</a:t>
            </a:r>
            <a:endParaRPr lang="en-US" sz="2400" dirty="0">
              <a:latin typeface="Courier New"/>
              <a:cs typeface="Courier New"/>
            </a:endParaRPr>
          </a:p>
          <a:p>
            <a:pPr marL="365760" indent="0">
              <a:lnSpc>
                <a:spcPct val="100000"/>
              </a:lnSpc>
              <a:spcBef>
                <a:spcPts val="35"/>
              </a:spcBef>
              <a:buNone/>
            </a:pPr>
            <a:r>
              <a:rPr lang="en-US" sz="2400" spc="-90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lang="en-US" sz="2400" spc="-90" dirty="0">
                <a:solidFill>
                  <a:srgbClr val="BA2121"/>
                </a:solidFill>
                <a:latin typeface="Courier New"/>
                <a:cs typeface="Courier New"/>
              </a:rPr>
              <a:t>"first quarter of the</a:t>
            </a:r>
            <a:r>
              <a:rPr lang="en-US" sz="2400" spc="-120" dirty="0">
                <a:solidFill>
                  <a:srgbClr val="BA2121"/>
                </a:solidFill>
                <a:latin typeface="Courier New"/>
                <a:cs typeface="Courier New"/>
              </a:rPr>
              <a:t> </a:t>
            </a:r>
            <a:r>
              <a:rPr lang="en-US" sz="2400" spc="-90" dirty="0">
                <a:solidFill>
                  <a:srgbClr val="BA2121"/>
                </a:solidFill>
                <a:latin typeface="Courier New"/>
                <a:cs typeface="Courier New"/>
              </a:rPr>
              <a:t>hour"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35"/>
              </a:spcBef>
              <a:buNone/>
            </a:pPr>
            <a:r>
              <a:rPr lang="en-US" sz="2400" b="1" spc="-90" dirty="0">
                <a:solidFill>
                  <a:srgbClr val="007F00"/>
                </a:solidFill>
                <a:latin typeface="Courier New"/>
                <a:cs typeface="Courier New"/>
              </a:rPr>
              <a:t>else</a:t>
            </a:r>
            <a:endParaRPr lang="en-US" sz="2400" dirty="0">
              <a:latin typeface="Courier New"/>
              <a:cs typeface="Courier New"/>
            </a:endParaRPr>
          </a:p>
          <a:p>
            <a:pPr marL="365760" indent="0">
              <a:lnSpc>
                <a:spcPct val="100000"/>
              </a:lnSpc>
              <a:spcBef>
                <a:spcPts val="35"/>
              </a:spcBef>
              <a:buNone/>
            </a:pPr>
            <a:r>
              <a:rPr lang="en-US" sz="2400" spc="-90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lang="en-US" sz="2400" spc="-90" dirty="0">
                <a:solidFill>
                  <a:srgbClr val="BA2121"/>
                </a:solidFill>
                <a:latin typeface="Courier New"/>
                <a:cs typeface="Courier New"/>
              </a:rPr>
              <a:t>"we're at</a:t>
            </a:r>
            <a:r>
              <a:rPr lang="en-US" sz="2400" spc="-105" dirty="0">
                <a:solidFill>
                  <a:srgbClr val="BA2121"/>
                </a:solidFill>
                <a:latin typeface="Courier New"/>
                <a:cs typeface="Courier New"/>
              </a:rPr>
              <a:t> </a:t>
            </a:r>
            <a:r>
              <a:rPr lang="en-US" sz="2400" b="1" spc="-90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lang="en-US" sz="2400" spc="-90" dirty="0">
                <a:solidFill>
                  <a:srgbClr val="19167C"/>
                </a:solidFill>
                <a:latin typeface="Courier New"/>
                <a:cs typeface="Courier New"/>
              </a:rPr>
              <a:t>x</a:t>
            </a:r>
            <a:r>
              <a:rPr lang="en-US" sz="2400" b="1" spc="-90" dirty="0">
                <a:solidFill>
                  <a:srgbClr val="BA6687"/>
                </a:solidFill>
                <a:latin typeface="Courier New"/>
                <a:cs typeface="Courier New"/>
              </a:rPr>
              <a:t>}</a:t>
            </a:r>
            <a:r>
              <a:rPr lang="en-US" sz="2400" spc="-90" dirty="0">
                <a:solidFill>
                  <a:srgbClr val="BA2121"/>
                </a:solidFill>
                <a:latin typeface="Courier New"/>
                <a:cs typeface="Courier New"/>
              </a:rPr>
              <a:t>"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35"/>
              </a:spcBef>
              <a:buNone/>
            </a:pPr>
            <a:r>
              <a:rPr lang="en-US" sz="2400" b="1" spc="-90" dirty="0">
                <a:solidFill>
                  <a:srgbClr val="007F00"/>
                </a:solidFill>
                <a:latin typeface="Courier New"/>
                <a:cs typeface="Courier New"/>
              </a:rPr>
              <a:t>fi</a:t>
            </a:r>
            <a:endParaRPr lang="en-US" sz="2400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7E0E-6F93-2E49-86F1-8FCBE81C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i="1" dirty="0"/>
              <a:t>Coding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9983-F151-0A4E-B59E-990C10B3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1999" y="6356349"/>
            <a:ext cx="407276" cy="365125"/>
          </a:xfrm>
        </p:spPr>
        <p:txBody>
          <a:bodyPr/>
          <a:lstStyle/>
          <a:p>
            <a:fld id="{DD321DBF-325B-3546-BAAF-4F6E3B3181FF}" type="slidenum">
              <a:rPr lang="en-US" sz="1400" smtClean="0"/>
              <a:t>11</a:t>
            </a:fld>
            <a:endParaRPr lang="en-US" sz="1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70E7-4D97-B64A-93F5-1B79BCA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9685" y="6356349"/>
            <a:ext cx="817418" cy="365125"/>
          </a:xfrm>
        </p:spPr>
        <p:txBody>
          <a:bodyPr/>
          <a:lstStyle/>
          <a:p>
            <a:r>
              <a:rPr lang="en-US" sz="1400"/>
              <a:t>1/30/19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19545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aspect #4: </a:t>
            </a:r>
            <a:r>
              <a:rPr lang="en-US" dirty="0">
                <a:solidFill>
                  <a:srgbClr val="FF0000"/>
                </a:solidFill>
              </a:rPr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30"/>
              </a:spcBef>
              <a:buNone/>
            </a:pPr>
            <a:r>
              <a:rPr lang="en-US" u="sng" spc="-90" dirty="0">
                <a:latin typeface="Georgia" panose="02040502050405020303" pitchFamily="18" charset="0"/>
                <a:cs typeface="Courier New"/>
              </a:rPr>
              <a:t>Loops</a:t>
            </a:r>
            <a:r>
              <a:rPr lang="en-US" spc="-90" dirty="0">
                <a:latin typeface="Georgia" panose="02040502050405020303" pitchFamily="18" charset="0"/>
                <a:cs typeface="Courier New"/>
              </a:rPr>
              <a:t> enable operations to be done on arrays of data. For example:</a:t>
            </a:r>
          </a:p>
          <a:p>
            <a:pPr marL="0" indent="0">
              <a:lnSpc>
                <a:spcPct val="100000"/>
              </a:lnSpc>
              <a:spcBef>
                <a:spcPts val="630"/>
              </a:spcBef>
              <a:buNone/>
            </a:pPr>
            <a:endParaRPr lang="en-US" spc="-90" dirty="0">
              <a:solidFill>
                <a:srgbClr val="19167C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630"/>
              </a:spcBef>
              <a:buNone/>
            </a:pPr>
            <a:r>
              <a:rPr lang="en-US" spc="-90" dirty="0">
                <a:solidFill>
                  <a:srgbClr val="19167C"/>
                </a:solidFill>
                <a:latin typeface="Courier New"/>
                <a:cs typeface="Courier New"/>
              </a:rPr>
              <a:t>list</a:t>
            </a:r>
            <a:r>
              <a:rPr lang="en-US" spc="-90" dirty="0">
                <a:solidFill>
                  <a:srgbClr val="666666"/>
                </a:solidFill>
                <a:latin typeface="Courier New"/>
                <a:cs typeface="Courier New"/>
              </a:rPr>
              <a:t>=”</a:t>
            </a:r>
            <a:r>
              <a:rPr lang="en-US" spc="-90" dirty="0">
                <a:latin typeface="Courier New"/>
                <a:cs typeface="Courier New"/>
              </a:rPr>
              <a:t>a b</a:t>
            </a:r>
            <a:r>
              <a:rPr lang="en-US" spc="-100" dirty="0">
                <a:latin typeface="Courier New"/>
                <a:cs typeface="Courier New"/>
              </a:rPr>
              <a:t> </a:t>
            </a:r>
            <a:r>
              <a:rPr lang="en-US" spc="-90" dirty="0">
                <a:latin typeface="Courier New"/>
                <a:cs typeface="Courier New"/>
              </a:rPr>
              <a:t>c</a:t>
            </a:r>
            <a:r>
              <a:rPr lang="en-US" spc="-90" dirty="0">
                <a:solidFill>
                  <a:srgbClr val="666666"/>
                </a:solidFill>
                <a:latin typeface="Courier New"/>
                <a:cs typeface="Courier New"/>
              </a:rPr>
              <a:t>”</a:t>
            </a:r>
          </a:p>
          <a:p>
            <a:pPr marL="157480">
              <a:lnSpc>
                <a:spcPct val="100000"/>
              </a:lnSpc>
              <a:spcBef>
                <a:spcPts val="630"/>
              </a:spcBef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35"/>
              </a:spcBef>
              <a:buNone/>
            </a:pPr>
            <a:r>
              <a:rPr lang="en-US" b="1" spc="-90" dirty="0">
                <a:solidFill>
                  <a:srgbClr val="007F00"/>
                </a:solidFill>
                <a:latin typeface="Courier New"/>
                <a:cs typeface="Courier New"/>
              </a:rPr>
              <a:t>for </a:t>
            </a:r>
            <a:r>
              <a:rPr lang="en-US" spc="-90" dirty="0">
                <a:latin typeface="Courier New"/>
                <a:cs typeface="Courier New"/>
              </a:rPr>
              <a:t>v in </a:t>
            </a:r>
            <a:r>
              <a:rPr lang="en-US" b="1" spc="-90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lang="en-US" spc="-90" dirty="0">
                <a:solidFill>
                  <a:srgbClr val="19167C"/>
                </a:solidFill>
                <a:latin typeface="Courier New"/>
                <a:cs typeface="Courier New"/>
              </a:rPr>
              <a:t>list</a:t>
            </a:r>
            <a:r>
              <a:rPr lang="en-US" b="1" spc="-90" dirty="0">
                <a:solidFill>
                  <a:srgbClr val="BA6687"/>
                </a:solidFill>
                <a:latin typeface="Courier New"/>
                <a:cs typeface="Courier New"/>
              </a:rPr>
              <a:t>} </a:t>
            </a:r>
            <a:r>
              <a:rPr lang="en-US" spc="-90" dirty="0">
                <a:latin typeface="Courier New"/>
                <a:cs typeface="Courier New"/>
              </a:rPr>
              <a:t>;</a:t>
            </a:r>
            <a:r>
              <a:rPr lang="en-US" spc="-110" dirty="0">
                <a:latin typeface="Courier New"/>
                <a:cs typeface="Courier New"/>
              </a:rPr>
              <a:t> </a:t>
            </a:r>
            <a:r>
              <a:rPr lang="en-US" b="1" spc="-90" dirty="0">
                <a:solidFill>
                  <a:srgbClr val="007F00"/>
                </a:solidFill>
                <a:latin typeface="Courier New"/>
                <a:cs typeface="Courier New"/>
              </a:rPr>
              <a:t>do</a:t>
            </a:r>
            <a:endParaRPr lang="en-US" dirty="0">
              <a:latin typeface="Courier New"/>
              <a:cs typeface="Courier New"/>
            </a:endParaRPr>
          </a:p>
          <a:p>
            <a:pPr marL="74930" indent="0">
              <a:lnSpc>
                <a:spcPct val="100000"/>
              </a:lnSpc>
              <a:spcBef>
                <a:spcPts val="35"/>
              </a:spcBef>
              <a:buNone/>
            </a:pPr>
            <a:r>
              <a:rPr lang="en-US" spc="-90" dirty="0">
                <a:solidFill>
                  <a:srgbClr val="007F00"/>
                </a:solidFill>
                <a:latin typeface="Courier New"/>
                <a:cs typeface="Courier New"/>
              </a:rPr>
              <a:t>  echo</a:t>
            </a:r>
            <a:r>
              <a:rPr lang="en-US" spc="-95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lang="en-US" spc="-90" dirty="0">
                <a:solidFill>
                  <a:srgbClr val="19167C"/>
                </a:solidFill>
                <a:latin typeface="Courier New"/>
                <a:cs typeface="Courier New"/>
              </a:rPr>
              <a:t>$v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35"/>
              </a:spcBef>
              <a:buNone/>
            </a:pPr>
            <a:r>
              <a:rPr lang="en-US" b="1" spc="-90" dirty="0">
                <a:solidFill>
                  <a:srgbClr val="007F00"/>
                </a:solidFill>
                <a:latin typeface="Courier New"/>
                <a:cs typeface="Courier New"/>
              </a:rPr>
              <a:t>done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7E0E-6F93-2E49-86F1-8FCBE81C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i="1" dirty="0"/>
              <a:t>Coding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9983-F151-0A4E-B59E-990C10B3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1999" y="6356349"/>
            <a:ext cx="407276" cy="365125"/>
          </a:xfrm>
        </p:spPr>
        <p:txBody>
          <a:bodyPr/>
          <a:lstStyle/>
          <a:p>
            <a:fld id="{DD321DBF-325B-3546-BAAF-4F6E3B3181FF}" type="slidenum">
              <a:rPr lang="en-US" sz="1400" smtClean="0"/>
              <a:t>12</a:t>
            </a:fld>
            <a:endParaRPr lang="en-US" sz="1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70E7-4D97-B64A-93F5-1B79BCA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9685" y="6356349"/>
            <a:ext cx="817418" cy="365125"/>
          </a:xfrm>
        </p:spPr>
        <p:txBody>
          <a:bodyPr/>
          <a:lstStyle/>
          <a:p>
            <a:r>
              <a:rPr lang="en-US" sz="1400"/>
              <a:t>1/30/19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7572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aspect #5: </a:t>
            </a:r>
            <a:r>
              <a:rPr lang="en-US" dirty="0">
                <a:solidFill>
                  <a:srgbClr val="FF0000"/>
                </a:solidFill>
              </a:rPr>
              <a:t>Arguments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553493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00000"/>
              </a:lnSpc>
              <a:spcBef>
                <a:spcPts val="90"/>
              </a:spcBef>
              <a:buNone/>
            </a:pPr>
            <a:r>
              <a:rPr lang="en-US" sz="5500" u="sng" spc="-90" dirty="0">
                <a:latin typeface="Georgia" panose="02040502050405020303" pitchFamily="18" charset="0"/>
                <a:cs typeface="Courier New"/>
              </a:rPr>
              <a:t>Arguments</a:t>
            </a:r>
            <a:r>
              <a:rPr lang="en-US" sz="5500" spc="-90" dirty="0">
                <a:latin typeface="Georgia" panose="02040502050405020303" pitchFamily="18" charset="0"/>
                <a:cs typeface="Courier New"/>
              </a:rPr>
              <a:t> allow variables to be passed into programs. For example: </a:t>
            </a:r>
          </a:p>
          <a:p>
            <a:pPr marL="0" indent="0">
              <a:lnSpc>
                <a:spcPct val="100000"/>
              </a:lnSpc>
              <a:spcBef>
                <a:spcPts val="90"/>
              </a:spcBef>
              <a:buNone/>
            </a:pPr>
            <a:endParaRPr lang="en-US" sz="3600" spc="-90" dirty="0">
              <a:latin typeface="Georgia" panose="02040502050405020303" pitchFamily="18" charset="0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90"/>
              </a:spcBef>
              <a:buNone/>
            </a:pPr>
            <a:r>
              <a:rPr lang="en-US" sz="4000" spc="-90" dirty="0">
                <a:latin typeface="Georgia" panose="02040502050405020303" pitchFamily="18" charset="0"/>
                <a:cs typeface="Courier New"/>
              </a:rPr>
              <a:t>----- start program </a:t>
            </a:r>
            <a:r>
              <a:rPr lang="en-US" sz="4000" spc="-90" dirty="0" err="1">
                <a:latin typeface="Georgia" panose="02040502050405020303" pitchFamily="18" charset="0"/>
                <a:cs typeface="Courier New"/>
              </a:rPr>
              <a:t>calcsine.sh</a:t>
            </a:r>
            <a:r>
              <a:rPr lang="en-US" sz="4000" spc="-90" dirty="0">
                <a:latin typeface="Georgia" panose="02040502050405020303" pitchFamily="18" charset="0"/>
                <a:cs typeface="Courier New"/>
              </a:rPr>
              <a:t> ---</a:t>
            </a:r>
          </a:p>
          <a:p>
            <a:pPr marL="0" indent="0">
              <a:lnSpc>
                <a:spcPct val="100000"/>
              </a:lnSpc>
              <a:spcBef>
                <a:spcPts val="90"/>
              </a:spcBef>
              <a:buNone/>
            </a:pPr>
            <a:endParaRPr lang="en-US" sz="4000" spc="-90" dirty="0">
              <a:latin typeface="Georgia" panose="02040502050405020303" pitchFamily="18" charset="0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90"/>
              </a:spcBef>
              <a:buNone/>
            </a:pPr>
            <a:r>
              <a:rPr lang="en-US" sz="4000" i="1" spc="-90" dirty="0">
                <a:solidFill>
                  <a:srgbClr val="3F7F7F"/>
                </a:solidFill>
                <a:latin typeface="Courier New"/>
                <a:cs typeface="Courier New"/>
              </a:rPr>
              <a:t>#!/bin/bash</a:t>
            </a:r>
            <a:endParaRPr lang="en-US" sz="40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35"/>
              </a:spcBef>
              <a:buNone/>
            </a:pPr>
            <a:r>
              <a:rPr lang="en-US" sz="4000" i="1" spc="-90" dirty="0">
                <a:solidFill>
                  <a:srgbClr val="3F7F7F"/>
                </a:solidFill>
                <a:latin typeface="Courier New"/>
                <a:cs typeface="Courier New"/>
              </a:rPr>
              <a:t># Calculate the sine of the</a:t>
            </a:r>
            <a:r>
              <a:rPr lang="en-US" sz="4000" i="1" spc="-100" dirty="0">
                <a:solidFill>
                  <a:srgbClr val="3F7F7F"/>
                </a:solidFill>
                <a:latin typeface="Courier New"/>
                <a:cs typeface="Courier New"/>
              </a:rPr>
              <a:t> </a:t>
            </a:r>
            <a:r>
              <a:rPr lang="en-US" sz="4000" i="1" spc="-90" dirty="0">
                <a:solidFill>
                  <a:srgbClr val="3F7F7F"/>
                </a:solidFill>
                <a:latin typeface="Courier New"/>
                <a:cs typeface="Courier New"/>
              </a:rPr>
              <a:t>argument.</a:t>
            </a:r>
            <a:endParaRPr lang="en-US" sz="40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buNone/>
            </a:pPr>
            <a:endParaRPr lang="en-US" sz="4000" dirty="0">
              <a:latin typeface="Times New Roman"/>
              <a:cs typeface="Times New Roman"/>
            </a:endParaRPr>
          </a:p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4000" spc="-90" dirty="0">
                <a:solidFill>
                  <a:srgbClr val="19167C"/>
                </a:solidFill>
                <a:latin typeface="Courier New"/>
                <a:cs typeface="Courier New"/>
              </a:rPr>
              <a:t>sine</a:t>
            </a:r>
            <a:r>
              <a:rPr lang="en-US" sz="4000" spc="-90" dirty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lang="en-US" sz="4000" b="1" spc="-90" dirty="0">
                <a:solidFill>
                  <a:srgbClr val="007F00"/>
                </a:solidFill>
                <a:latin typeface="Courier New"/>
                <a:cs typeface="Courier New"/>
              </a:rPr>
              <a:t>$(</a:t>
            </a:r>
            <a:r>
              <a:rPr lang="en-US" sz="4000" spc="-90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lang="en-US" sz="4000" spc="-90" dirty="0">
                <a:solidFill>
                  <a:srgbClr val="BA2121"/>
                </a:solidFill>
                <a:latin typeface="Courier New"/>
                <a:cs typeface="Courier New"/>
              </a:rPr>
              <a:t>"s(</a:t>
            </a:r>
            <a:r>
              <a:rPr lang="en-US" sz="4000" spc="-90" dirty="0">
                <a:solidFill>
                  <a:srgbClr val="19167C"/>
                </a:solidFill>
                <a:latin typeface="Courier New"/>
                <a:cs typeface="Courier New"/>
              </a:rPr>
              <a:t>$1</a:t>
            </a:r>
            <a:r>
              <a:rPr lang="en-US" sz="4000" spc="-90" dirty="0">
                <a:solidFill>
                  <a:srgbClr val="BA2121"/>
                </a:solidFill>
                <a:latin typeface="Courier New"/>
                <a:cs typeface="Courier New"/>
              </a:rPr>
              <a:t>)" </a:t>
            </a:r>
            <a:r>
              <a:rPr lang="en-US" sz="4000" spc="-90" dirty="0">
                <a:latin typeface="Courier New"/>
                <a:cs typeface="Courier New"/>
              </a:rPr>
              <a:t>| </a:t>
            </a:r>
            <a:r>
              <a:rPr lang="en-US" sz="4000" spc="-90" dirty="0" err="1">
                <a:latin typeface="Courier New"/>
                <a:cs typeface="Courier New"/>
              </a:rPr>
              <a:t>bc</a:t>
            </a:r>
            <a:r>
              <a:rPr lang="en-US" sz="4000" spc="-90" dirty="0">
                <a:latin typeface="Courier New"/>
                <a:cs typeface="Courier New"/>
              </a:rPr>
              <a:t> -l</a:t>
            </a:r>
            <a:r>
              <a:rPr lang="en-US" sz="4000" spc="-110" dirty="0">
                <a:latin typeface="Courier New"/>
                <a:cs typeface="Courier New"/>
              </a:rPr>
              <a:t> </a:t>
            </a:r>
            <a:r>
              <a:rPr lang="en-US" sz="4000" b="1" spc="-90" dirty="0">
                <a:solidFill>
                  <a:srgbClr val="007F00"/>
                </a:solidFill>
                <a:latin typeface="Courier New"/>
                <a:cs typeface="Courier New"/>
              </a:rPr>
              <a:t>)</a:t>
            </a:r>
            <a:endParaRPr lang="en-US" sz="4000" dirty="0">
              <a:latin typeface="Courier New"/>
              <a:cs typeface="Courier New"/>
            </a:endParaRPr>
          </a:p>
          <a:p>
            <a:pPr marL="12700" marR="65913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4000" spc="-90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lang="en-US" sz="4000" spc="-90" dirty="0">
                <a:solidFill>
                  <a:srgbClr val="BA2121"/>
                </a:solidFill>
                <a:latin typeface="Courier New"/>
                <a:cs typeface="Courier New"/>
              </a:rPr>
              <a:t>"The sine of </a:t>
            </a:r>
            <a:r>
              <a:rPr lang="en-US" sz="4000" spc="-90" dirty="0">
                <a:solidFill>
                  <a:srgbClr val="19167C"/>
                </a:solidFill>
                <a:latin typeface="Courier New"/>
                <a:cs typeface="Courier New"/>
              </a:rPr>
              <a:t>$1 </a:t>
            </a:r>
            <a:r>
              <a:rPr lang="en-US" sz="4000" spc="-90" dirty="0">
                <a:solidFill>
                  <a:srgbClr val="BA2121"/>
                </a:solidFill>
                <a:latin typeface="Courier New"/>
                <a:cs typeface="Courier New"/>
              </a:rPr>
              <a:t>is</a:t>
            </a:r>
            <a:r>
              <a:rPr lang="en-US" sz="4000" spc="-130" dirty="0">
                <a:solidFill>
                  <a:srgbClr val="BA2121"/>
                </a:solidFill>
                <a:latin typeface="Courier New"/>
                <a:cs typeface="Courier New"/>
              </a:rPr>
              <a:t> </a:t>
            </a:r>
            <a:r>
              <a:rPr lang="en-US" sz="4000" b="1" spc="-90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lang="en-US" sz="4000" spc="-90" dirty="0">
                <a:solidFill>
                  <a:srgbClr val="19167C"/>
                </a:solidFill>
                <a:latin typeface="Courier New"/>
                <a:cs typeface="Courier New"/>
              </a:rPr>
              <a:t>sine</a:t>
            </a:r>
            <a:r>
              <a:rPr lang="en-US" sz="4000" b="1" spc="-90" dirty="0">
                <a:solidFill>
                  <a:srgbClr val="BA6687"/>
                </a:solidFill>
                <a:latin typeface="Courier New"/>
                <a:cs typeface="Courier New"/>
              </a:rPr>
              <a:t>}</a:t>
            </a:r>
            <a:r>
              <a:rPr lang="en-US" sz="4000" spc="-90" dirty="0">
                <a:solidFill>
                  <a:srgbClr val="BA2121"/>
                </a:solidFill>
                <a:latin typeface="Courier New"/>
                <a:cs typeface="Courier New"/>
              </a:rPr>
              <a:t>"  </a:t>
            </a:r>
          </a:p>
          <a:p>
            <a:pPr marL="12700" marR="659130" indent="0">
              <a:lnSpc>
                <a:spcPct val="120000"/>
              </a:lnSpc>
              <a:spcBef>
                <a:spcPts val="100"/>
              </a:spcBef>
              <a:buNone/>
            </a:pPr>
            <a:endParaRPr lang="en-US" sz="4000" spc="-90" dirty="0">
              <a:solidFill>
                <a:srgbClr val="BA2121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30"/>
              </a:spcBef>
              <a:buNone/>
            </a:pPr>
            <a:r>
              <a:rPr lang="en-US" sz="4000" spc="-90" dirty="0">
                <a:latin typeface="Georgia" panose="02040502050405020303" pitchFamily="18" charset="0"/>
                <a:cs typeface="Courier New"/>
              </a:rPr>
              <a:t>----- end program ------</a:t>
            </a:r>
          </a:p>
          <a:p>
            <a:pPr marL="0" indent="0">
              <a:lnSpc>
                <a:spcPct val="100000"/>
              </a:lnSpc>
              <a:spcBef>
                <a:spcPts val="30"/>
              </a:spcBef>
              <a:buNone/>
            </a:pPr>
            <a:endParaRPr lang="en-US" sz="4000" spc="-90" dirty="0">
              <a:latin typeface="Georgia" panose="02040502050405020303" pitchFamily="18" charset="0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30"/>
              </a:spcBef>
              <a:buNone/>
            </a:pPr>
            <a:endParaRPr lang="en-US" sz="4000" spc="-90" dirty="0">
              <a:latin typeface="Georgia" panose="02040502050405020303" pitchFamily="18" charset="0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30"/>
              </a:spcBef>
              <a:buNone/>
            </a:pPr>
            <a:r>
              <a:rPr lang="en-US" sz="4000" spc="-90" dirty="0">
                <a:latin typeface="Georgia" panose="02040502050405020303" pitchFamily="18" charset="0"/>
                <a:cs typeface="Courier New"/>
              </a:rPr>
              <a:t>Now run the program with an argument:</a:t>
            </a:r>
          </a:p>
          <a:p>
            <a:pPr marL="0" marR="5080" indent="0">
              <a:lnSpc>
                <a:spcPct val="102699"/>
              </a:lnSpc>
              <a:buNone/>
            </a:pPr>
            <a:r>
              <a:rPr lang="en-US" sz="4000" spc="-90" dirty="0">
                <a:latin typeface="Georgia" panose="02040502050405020303" pitchFamily="18" charset="0"/>
                <a:cs typeface="Courier New"/>
              </a:rPr>
              <a:t>&gt;  </a:t>
            </a:r>
            <a:r>
              <a:rPr lang="en-US" sz="4000" spc="-90" dirty="0">
                <a:solidFill>
                  <a:srgbClr val="007F00"/>
                </a:solidFill>
                <a:latin typeface="Courier New"/>
                <a:cs typeface="Courier New"/>
              </a:rPr>
              <a:t>bash </a:t>
            </a:r>
            <a:r>
              <a:rPr lang="en-US" sz="4000" spc="-90" dirty="0" err="1">
                <a:solidFill>
                  <a:srgbClr val="007F00"/>
                </a:solidFill>
                <a:latin typeface="Courier New"/>
                <a:cs typeface="Courier New"/>
              </a:rPr>
              <a:t>calcsine.sh</a:t>
            </a:r>
            <a:r>
              <a:rPr lang="en-US" sz="4000" spc="-90" dirty="0">
                <a:solidFill>
                  <a:srgbClr val="007F00"/>
                </a:solidFill>
                <a:latin typeface="Courier New"/>
                <a:cs typeface="Courier New"/>
              </a:rPr>
              <a:t> 3.2</a:t>
            </a:r>
            <a:endParaRPr lang="en-US" sz="40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30"/>
              </a:spcBef>
              <a:buNone/>
            </a:pPr>
            <a:endParaRPr lang="en-US" sz="4000" b="1" spc="-90" dirty="0">
              <a:solidFill>
                <a:srgbClr val="007F00"/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30"/>
              </a:spcBef>
              <a:buNone/>
            </a:pPr>
            <a:r>
              <a:rPr lang="en-US" sz="4000" b="1" spc="-90" dirty="0">
                <a:solidFill>
                  <a:srgbClr val="007F00"/>
                </a:solidFill>
                <a:latin typeface="Courier New"/>
                <a:cs typeface="Courier New"/>
              </a:rPr>
              <a:t>The sine of 3.2 is -.05837414342757990913</a:t>
            </a:r>
          </a:p>
          <a:p>
            <a:pPr marL="0" indent="0">
              <a:lnSpc>
                <a:spcPct val="100000"/>
              </a:lnSpc>
              <a:spcBef>
                <a:spcPts val="30"/>
              </a:spcBef>
              <a:buNone/>
            </a:pP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7E0E-6F93-2E49-86F1-8FCBE81C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i="1" dirty="0"/>
              <a:t>Coding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9983-F151-0A4E-B59E-990C10B3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1999" y="6356349"/>
            <a:ext cx="407276" cy="365125"/>
          </a:xfrm>
        </p:spPr>
        <p:txBody>
          <a:bodyPr/>
          <a:lstStyle/>
          <a:p>
            <a:fld id="{DD321DBF-325B-3546-BAAF-4F6E3B3181FF}" type="slidenum">
              <a:rPr lang="en-US" sz="1400" smtClean="0"/>
              <a:t>13</a:t>
            </a:fld>
            <a:endParaRPr lang="en-US" sz="1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70E7-4D97-B64A-93F5-1B79BCA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9685" y="6356349"/>
            <a:ext cx="817418" cy="365125"/>
          </a:xfrm>
        </p:spPr>
        <p:txBody>
          <a:bodyPr/>
          <a:lstStyle/>
          <a:p>
            <a:r>
              <a:rPr lang="en-US" sz="1400"/>
              <a:t>1/30/19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24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aspect #6: </a:t>
            </a:r>
            <a:r>
              <a:rPr lang="en-US" dirty="0">
                <a:solidFill>
                  <a:srgbClr val="FF0000"/>
                </a:solidFill>
              </a:rPr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12066" marR="1259840" indent="0">
              <a:lnSpc>
                <a:spcPct val="101499"/>
              </a:lnSpc>
              <a:spcBef>
                <a:spcPts val="80"/>
              </a:spcBef>
              <a:buNone/>
            </a:pPr>
            <a:r>
              <a:rPr lang="en-US" sz="3400" u="sng" spc="-70" dirty="0">
                <a:latin typeface="Georgia" panose="02040502050405020303" pitchFamily="18" charset="0"/>
                <a:cs typeface="Courier New"/>
              </a:rPr>
              <a:t>Functions</a:t>
            </a:r>
            <a:r>
              <a:rPr lang="en-US" sz="3400" spc="-70" dirty="0">
                <a:latin typeface="Georgia" panose="02040502050405020303" pitchFamily="18" charset="0"/>
                <a:cs typeface="Courier New"/>
              </a:rPr>
              <a:t> enable repetitive operations to be coded once and then reused. For example: </a:t>
            </a:r>
          </a:p>
          <a:p>
            <a:pPr marL="12066" marR="1259840" indent="0">
              <a:lnSpc>
                <a:spcPct val="101499"/>
              </a:lnSpc>
              <a:spcBef>
                <a:spcPts val="80"/>
              </a:spcBef>
              <a:buNone/>
            </a:pPr>
            <a:endParaRPr lang="en-US" spc="-70" dirty="0">
              <a:latin typeface="Courier New"/>
              <a:cs typeface="Courier New"/>
            </a:endParaRPr>
          </a:p>
          <a:p>
            <a:pPr marL="12066" marR="1259840" indent="0">
              <a:lnSpc>
                <a:spcPct val="101499"/>
              </a:lnSpc>
              <a:spcBef>
                <a:spcPts val="80"/>
              </a:spcBef>
              <a:buNone/>
            </a:pPr>
            <a:r>
              <a:rPr lang="en-US" spc="-70" dirty="0">
                <a:latin typeface="Courier New"/>
                <a:cs typeface="Courier New"/>
              </a:rPr>
              <a:t>----start program-----</a:t>
            </a:r>
          </a:p>
          <a:p>
            <a:pPr marL="12066" marR="1259840" indent="0">
              <a:lnSpc>
                <a:spcPct val="101499"/>
              </a:lnSpc>
              <a:spcBef>
                <a:spcPts val="80"/>
              </a:spcBef>
              <a:buNone/>
            </a:pPr>
            <a:r>
              <a:rPr lang="en-US" spc="-70" dirty="0">
                <a:latin typeface="Courier New"/>
                <a:cs typeface="Courier New"/>
              </a:rPr>
              <a:t>#!/bin/bash</a:t>
            </a:r>
          </a:p>
          <a:p>
            <a:pPr marL="12066" marR="1259840" indent="0">
              <a:lnSpc>
                <a:spcPct val="101499"/>
              </a:lnSpc>
              <a:spcBef>
                <a:spcPts val="80"/>
              </a:spcBef>
              <a:buNone/>
            </a:pPr>
            <a:r>
              <a:rPr lang="en-US" spc="-70" dirty="0">
                <a:latin typeface="Courier New"/>
                <a:cs typeface="Courier New"/>
              </a:rPr>
              <a:t>#create a function that echoes back the input</a:t>
            </a:r>
          </a:p>
          <a:p>
            <a:pPr marL="12066" marR="1259840" indent="0">
              <a:lnSpc>
                <a:spcPct val="101499"/>
              </a:lnSpc>
              <a:spcBef>
                <a:spcPts val="80"/>
              </a:spcBef>
              <a:buNone/>
            </a:pPr>
            <a:endParaRPr lang="en-US" spc="-70" dirty="0">
              <a:latin typeface="Courier New"/>
              <a:cs typeface="Courier New"/>
            </a:endParaRPr>
          </a:p>
          <a:p>
            <a:pPr marL="12066" marR="1259840" indent="0">
              <a:lnSpc>
                <a:spcPct val="101499"/>
              </a:lnSpc>
              <a:spcBef>
                <a:spcPts val="80"/>
              </a:spcBef>
              <a:buNone/>
            </a:pPr>
            <a:r>
              <a:rPr lang="en-US" spc="-70" dirty="0" err="1">
                <a:latin typeface="Courier New"/>
                <a:cs typeface="Courier New"/>
              </a:rPr>
              <a:t>gimme</a:t>
            </a:r>
            <a:r>
              <a:rPr lang="en-US" spc="-70" dirty="0">
                <a:latin typeface="Courier New"/>
                <a:cs typeface="Courier New"/>
              </a:rPr>
              <a:t> () {</a:t>
            </a:r>
          </a:p>
          <a:p>
            <a:pPr marL="12066" marR="1259840" indent="0">
              <a:lnSpc>
                <a:spcPct val="101499"/>
              </a:lnSpc>
              <a:spcBef>
                <a:spcPts val="80"/>
              </a:spcBef>
              <a:buNone/>
            </a:pPr>
            <a:r>
              <a:rPr lang="en-US" spc="-70" dirty="0">
                <a:latin typeface="Courier New"/>
                <a:cs typeface="Courier New"/>
              </a:rPr>
              <a:t>	echo </a:t>
            </a:r>
            <a:r>
              <a:rPr lang="en-US" b="1" spc="-75" dirty="0">
                <a:solidFill>
                  <a:srgbClr val="007F00"/>
                </a:solidFill>
                <a:latin typeface="Courier New"/>
                <a:cs typeface="Courier New"/>
              </a:rPr>
              <a:t>$1</a:t>
            </a:r>
          </a:p>
          <a:p>
            <a:pPr marL="12066" marR="1259840" indent="0">
              <a:lnSpc>
                <a:spcPct val="101499"/>
              </a:lnSpc>
              <a:spcBef>
                <a:spcPts val="80"/>
              </a:spcBef>
              <a:buNone/>
            </a:pPr>
            <a:r>
              <a:rPr lang="en-US" spc="-70" dirty="0">
                <a:latin typeface="Courier New"/>
                <a:cs typeface="Courier New"/>
              </a:rPr>
              <a:t>}</a:t>
            </a:r>
          </a:p>
          <a:p>
            <a:pPr marL="12066" marR="1259840" indent="0">
              <a:lnSpc>
                <a:spcPct val="101499"/>
              </a:lnSpc>
              <a:spcBef>
                <a:spcPts val="80"/>
              </a:spcBef>
              <a:buNone/>
            </a:pPr>
            <a:endParaRPr lang="en-US" spc="-70" dirty="0">
              <a:latin typeface="Courier New"/>
              <a:cs typeface="Courier New"/>
            </a:endParaRPr>
          </a:p>
          <a:p>
            <a:pPr marL="12066" marR="1259840" indent="0">
              <a:lnSpc>
                <a:spcPct val="101499"/>
              </a:lnSpc>
              <a:spcBef>
                <a:spcPts val="80"/>
              </a:spcBef>
              <a:buNone/>
            </a:pPr>
            <a:r>
              <a:rPr lang="en-US" spc="-70" dirty="0">
                <a:latin typeface="Courier New"/>
                <a:cs typeface="Courier New"/>
              </a:rPr>
              <a:t>#now test</a:t>
            </a:r>
          </a:p>
          <a:p>
            <a:pPr marL="12066" marR="1259840" indent="0">
              <a:lnSpc>
                <a:spcPct val="101499"/>
              </a:lnSpc>
              <a:spcBef>
                <a:spcPts val="80"/>
              </a:spcBef>
              <a:buNone/>
            </a:pPr>
            <a:r>
              <a:rPr lang="en-US" b="1" spc="-75" dirty="0" err="1">
                <a:solidFill>
                  <a:srgbClr val="007F00"/>
                </a:solidFill>
                <a:latin typeface="Courier New"/>
                <a:cs typeface="Courier New"/>
              </a:rPr>
              <a:t>gimme</a:t>
            </a:r>
            <a:r>
              <a:rPr lang="en-US" b="1" spc="-75" dirty="0">
                <a:solidFill>
                  <a:srgbClr val="007F00"/>
                </a:solidFill>
                <a:latin typeface="Courier New"/>
                <a:cs typeface="Courier New"/>
              </a:rPr>
              <a:t> Hello</a:t>
            </a:r>
          </a:p>
          <a:p>
            <a:pPr marL="12066" marR="1259840" indent="0">
              <a:lnSpc>
                <a:spcPct val="101499"/>
              </a:lnSpc>
              <a:spcBef>
                <a:spcPts val="80"/>
              </a:spcBef>
              <a:buNone/>
            </a:pPr>
            <a:r>
              <a:rPr lang="en-US" b="1" spc="-75" dirty="0" err="1">
                <a:solidFill>
                  <a:srgbClr val="007F00"/>
                </a:solidFill>
                <a:latin typeface="Courier New"/>
                <a:cs typeface="Courier New"/>
              </a:rPr>
              <a:t>gimme</a:t>
            </a:r>
            <a:r>
              <a:rPr lang="en-US" b="1" spc="-75" dirty="0">
                <a:solidFill>
                  <a:srgbClr val="007F00"/>
                </a:solidFill>
                <a:latin typeface="Courier New"/>
                <a:cs typeface="Courier New"/>
              </a:rPr>
              <a:t> World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7E0E-6F93-2E49-86F1-8FCBE81C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i="1" dirty="0"/>
              <a:t>Coding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9983-F151-0A4E-B59E-990C10B3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1999" y="6356349"/>
            <a:ext cx="407276" cy="365125"/>
          </a:xfrm>
        </p:spPr>
        <p:txBody>
          <a:bodyPr/>
          <a:lstStyle/>
          <a:p>
            <a:fld id="{DD321DBF-325B-3546-BAAF-4F6E3B3181FF}" type="slidenum">
              <a:rPr lang="en-US" sz="1400" smtClean="0"/>
              <a:t>14</a:t>
            </a:fld>
            <a:endParaRPr lang="en-US" sz="1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70E7-4D97-B64A-93F5-1B79BCA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9685" y="6356349"/>
            <a:ext cx="817418" cy="365125"/>
          </a:xfrm>
        </p:spPr>
        <p:txBody>
          <a:bodyPr/>
          <a:lstStyle/>
          <a:p>
            <a:r>
              <a:rPr lang="en-US" sz="1400"/>
              <a:t>1/30/19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1009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315" y="1690688"/>
            <a:ext cx="6755129" cy="4163129"/>
          </a:xfrm>
        </p:spPr>
        <p:txBody>
          <a:bodyPr/>
          <a:lstStyle/>
          <a:p>
            <a:r>
              <a:rPr lang="en-US" dirty="0"/>
              <a:t>Make a plan (write out beforehand)</a:t>
            </a:r>
          </a:p>
          <a:p>
            <a:r>
              <a:rPr lang="en-US" dirty="0"/>
              <a:t>Document code (comments, README)</a:t>
            </a:r>
          </a:p>
          <a:p>
            <a:r>
              <a:rPr lang="en-US" dirty="0"/>
              <a:t>Styling (group, indent, capitalize)</a:t>
            </a:r>
          </a:p>
          <a:p>
            <a:r>
              <a:rPr lang="en-US" dirty="0"/>
              <a:t>Use functions where possible</a:t>
            </a:r>
          </a:p>
          <a:p>
            <a:r>
              <a:rPr lang="en-US" dirty="0"/>
              <a:t>Avoid ‘hardcoding’ (use variables)</a:t>
            </a:r>
          </a:p>
          <a:p>
            <a:r>
              <a:rPr lang="en-US" dirty="0"/>
              <a:t>Version control (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7E0E-6F93-2E49-86F1-8FCBE81C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i="1" dirty="0"/>
              <a:t>Coding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9983-F151-0A4E-B59E-990C10B3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1999" y="6356349"/>
            <a:ext cx="407276" cy="365125"/>
          </a:xfrm>
        </p:spPr>
        <p:txBody>
          <a:bodyPr/>
          <a:lstStyle/>
          <a:p>
            <a:fld id="{DD321DBF-325B-3546-BAAF-4F6E3B3181FF}" type="slidenum">
              <a:rPr lang="en-US" sz="1400" smtClean="0"/>
              <a:t>15</a:t>
            </a:fld>
            <a:endParaRPr lang="en-US" sz="1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70E7-4D97-B64A-93F5-1B79BCA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9685" y="6356349"/>
            <a:ext cx="817418" cy="365125"/>
          </a:xfrm>
        </p:spPr>
        <p:txBody>
          <a:bodyPr/>
          <a:lstStyle/>
          <a:p>
            <a:r>
              <a:rPr lang="en-US" sz="1400"/>
              <a:t>1/30/19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36B16-3A40-A44B-A2D5-B43546D81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0" y="19754"/>
            <a:ext cx="44450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90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is an interpreted language*.</a:t>
            </a:r>
          </a:p>
          <a:p>
            <a:r>
              <a:rPr lang="en-US" dirty="0"/>
              <a:t>Wide range of uses, considered “general purpose”.</a:t>
            </a:r>
          </a:p>
          <a:p>
            <a:r>
              <a:rPr lang="en-US" dirty="0"/>
              <a:t>It is open source, intuitive and has thousands of packages.</a:t>
            </a:r>
          </a:p>
          <a:p>
            <a:r>
              <a:rPr lang="en-US" dirty="0"/>
              <a:t>Development environments: </a:t>
            </a:r>
            <a:r>
              <a:rPr lang="en-US" dirty="0" err="1"/>
              <a:t>Jupyter</a:t>
            </a:r>
            <a:r>
              <a:rPr lang="en-US" dirty="0"/>
              <a:t>, console, etc.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Let’s do a Mini tutorial: Using Python for human language interpretation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7E0E-6F93-2E49-86F1-8FCBE81C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i="1" dirty="0"/>
              <a:t>Coding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9983-F151-0A4E-B59E-990C10B3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1999" y="6356349"/>
            <a:ext cx="407276" cy="365125"/>
          </a:xfrm>
        </p:spPr>
        <p:txBody>
          <a:bodyPr/>
          <a:lstStyle/>
          <a:p>
            <a:fld id="{DD321DBF-325B-3546-BAAF-4F6E3B3181FF}" type="slidenum">
              <a:rPr lang="en-US" sz="1400" smtClean="0"/>
              <a:t>16</a:t>
            </a:fld>
            <a:endParaRPr lang="en-US" sz="1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70E7-4D97-B64A-93F5-1B79BCA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9685" y="6356349"/>
            <a:ext cx="817418" cy="365125"/>
          </a:xfrm>
        </p:spPr>
        <p:txBody>
          <a:bodyPr/>
          <a:lstStyle/>
          <a:p>
            <a:r>
              <a:rPr lang="en-US" sz="1400"/>
              <a:t>1/30/19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40839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is an interpreted language*.</a:t>
            </a:r>
          </a:p>
          <a:p>
            <a:r>
              <a:rPr lang="en-US" dirty="0"/>
              <a:t>Particularly useful for statistical analysis and data analytics.</a:t>
            </a:r>
          </a:p>
          <a:p>
            <a:r>
              <a:rPr lang="en-US" dirty="0"/>
              <a:t>It is open source and has thousands of packages.</a:t>
            </a:r>
          </a:p>
          <a:p>
            <a:r>
              <a:rPr lang="en-US" dirty="0"/>
              <a:t>Development Environments: </a:t>
            </a:r>
            <a:r>
              <a:rPr lang="en-US" dirty="0" err="1"/>
              <a:t>Rstudio</a:t>
            </a:r>
            <a:r>
              <a:rPr lang="en-US" dirty="0"/>
              <a:t>, </a:t>
            </a:r>
            <a:r>
              <a:rPr lang="en-US" dirty="0" err="1"/>
              <a:t>Jupyter</a:t>
            </a:r>
            <a:r>
              <a:rPr lang="en-US" dirty="0"/>
              <a:t>, console, etc.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Let’s do a Mini tutorial: Using R to create and plot a simple model in </a:t>
            </a:r>
            <a:r>
              <a:rPr lang="en-US" dirty="0" err="1">
                <a:solidFill>
                  <a:srgbClr val="FF0000"/>
                </a:solidFill>
              </a:rPr>
              <a:t>Rstudio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7E0E-6F93-2E49-86F1-8FCBE81C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i="1" dirty="0"/>
              <a:t>Coding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9983-F151-0A4E-B59E-990C10B3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1999" y="6356349"/>
            <a:ext cx="407276" cy="365125"/>
          </a:xfrm>
        </p:spPr>
        <p:txBody>
          <a:bodyPr/>
          <a:lstStyle/>
          <a:p>
            <a:fld id="{DD321DBF-325B-3546-BAAF-4F6E3B3181FF}" type="slidenum">
              <a:rPr lang="en-US" sz="1400" smtClean="0"/>
              <a:t>17</a:t>
            </a:fld>
            <a:endParaRPr lang="en-US" sz="1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70E7-4D97-B64A-93F5-1B79BCA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9685" y="6356349"/>
            <a:ext cx="817418" cy="365125"/>
          </a:xfrm>
        </p:spPr>
        <p:txBody>
          <a:bodyPr/>
          <a:lstStyle/>
          <a:p>
            <a:r>
              <a:rPr lang="en-US" sz="1400"/>
              <a:t>1/30/19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63890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up your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705"/>
            <a:ext cx="10515600" cy="45770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Sometimes your laptop doesn’t cut it. For example:</a:t>
            </a:r>
          </a:p>
          <a:p>
            <a:endParaRPr lang="en-US" dirty="0"/>
          </a:p>
          <a:p>
            <a:pPr lvl="1"/>
            <a:r>
              <a:rPr lang="en-US" dirty="0"/>
              <a:t>You need to process thousands of images.</a:t>
            </a:r>
          </a:p>
          <a:p>
            <a:pPr lvl="1"/>
            <a:r>
              <a:rPr lang="en-US" dirty="0"/>
              <a:t>You want to analyze millions of pages of text.</a:t>
            </a:r>
          </a:p>
          <a:p>
            <a:pPr lvl="1"/>
            <a:r>
              <a:rPr lang="en-US" dirty="0"/>
              <a:t>You want to do machine learning to train a robot.</a:t>
            </a:r>
          </a:p>
          <a:p>
            <a:pPr lvl="1"/>
            <a:r>
              <a:rPr lang="en-US" dirty="0"/>
              <a:t>You want to discover genes associated with a disease.</a:t>
            </a:r>
          </a:p>
          <a:p>
            <a:pPr lvl="1"/>
            <a:r>
              <a:rPr lang="en-US" dirty="0"/>
              <a:t>You want to run a climate model.</a:t>
            </a:r>
          </a:p>
          <a:p>
            <a:pPr lvl="1"/>
            <a:endParaRPr lang="en-US" dirty="0"/>
          </a:p>
          <a:p>
            <a:r>
              <a:rPr lang="en-US" dirty="0"/>
              <a:t>…you’re in luck!  We have a FREE supercomputer at CU!</a:t>
            </a:r>
          </a:p>
          <a:p>
            <a:endParaRPr lang="en-US" dirty="0"/>
          </a:p>
          <a:p>
            <a:pPr lvl="1"/>
            <a:r>
              <a:rPr lang="en-US" dirty="0"/>
              <a:t>Porting code from your laptop isn’t hard, and we can help.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http://rc.colorado.edu/</a:t>
            </a:r>
            <a:r>
              <a:rPr lang="en-US" dirty="0"/>
              <a:t> for details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7E0E-6F93-2E49-86F1-8FCBE81C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i="1" dirty="0"/>
              <a:t>Coding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9983-F151-0A4E-B59E-990C10B3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1999" y="6356349"/>
            <a:ext cx="407276" cy="365125"/>
          </a:xfrm>
        </p:spPr>
        <p:txBody>
          <a:bodyPr/>
          <a:lstStyle/>
          <a:p>
            <a:fld id="{DD321DBF-325B-3546-BAAF-4F6E3B3181FF}" type="slidenum">
              <a:rPr lang="en-US" sz="1400" smtClean="0"/>
              <a:t>18</a:t>
            </a:fld>
            <a:endParaRPr lang="en-US" sz="1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70E7-4D97-B64A-93F5-1B79BCA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9685" y="6356349"/>
            <a:ext cx="817418" cy="365125"/>
          </a:xfrm>
        </p:spPr>
        <p:txBody>
          <a:bodyPr/>
          <a:lstStyle/>
          <a:p>
            <a:r>
              <a:rPr lang="en-US" sz="1400"/>
              <a:t>1/30/19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87864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further learning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833"/>
            <a:ext cx="10515600" cy="45289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offer courses!</a:t>
            </a:r>
          </a:p>
          <a:p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Coding in R workshop series</a:t>
            </a:r>
            <a:r>
              <a:rPr lang="en-US" dirty="0"/>
              <a:t> (Wednesdays 4p-6p., Feb 6-Apr 3)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Introduction to Python series </a:t>
            </a:r>
            <a:r>
              <a:rPr lang="en-US" dirty="0"/>
              <a:t>(Tuesdays 9a-10:30a., Feb 26-Apr23)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Introduction to Bash </a:t>
            </a:r>
            <a:r>
              <a:rPr lang="en-US" dirty="0"/>
              <a:t>(3p-5p, Monday Feb 11)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….and more! 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See </a:t>
            </a:r>
            <a:r>
              <a:rPr lang="en-US" dirty="0">
                <a:hlinkClick r:id="rId2"/>
              </a:rPr>
              <a:t>https://www.colorado.edu/crdds/events</a:t>
            </a:r>
            <a:r>
              <a:rPr lang="en-US" dirty="0"/>
              <a:t> &amp; </a:t>
            </a:r>
            <a:r>
              <a:rPr lang="en-US" dirty="0">
                <a:hlinkClick r:id="rId3"/>
              </a:rPr>
              <a:t>https://www.colorado.edu/rc/events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7E0E-6F93-2E49-86F1-8FCBE81C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i="1" dirty="0"/>
              <a:t>Coding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9983-F151-0A4E-B59E-990C10B3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1999" y="6356349"/>
            <a:ext cx="407276" cy="365125"/>
          </a:xfrm>
        </p:spPr>
        <p:txBody>
          <a:bodyPr/>
          <a:lstStyle/>
          <a:p>
            <a:fld id="{DD321DBF-325B-3546-BAAF-4F6E3B3181FF}" type="slidenum">
              <a:rPr lang="en-US" sz="1400" smtClean="0"/>
              <a:t>19</a:t>
            </a:fld>
            <a:endParaRPr lang="en-US" sz="1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70E7-4D97-B64A-93F5-1B79BCA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9685" y="6356349"/>
            <a:ext cx="817418" cy="365125"/>
          </a:xfrm>
        </p:spPr>
        <p:txBody>
          <a:bodyPr/>
          <a:lstStyle/>
          <a:p>
            <a:r>
              <a:rPr lang="en-US" sz="1400"/>
              <a:t>1/30/19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673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coding?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Coding</a:t>
            </a:r>
            <a:r>
              <a:rPr lang="en-US" dirty="0"/>
              <a:t> is the process of encoding instructions for execution by a computer. Coding results in </a:t>
            </a:r>
            <a:r>
              <a:rPr lang="en-US" dirty="0">
                <a:solidFill>
                  <a:srgbClr val="FF0000"/>
                </a:solidFill>
              </a:rPr>
              <a:t>software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Coding</a:t>
            </a:r>
            <a:r>
              <a:rPr lang="en-US" dirty="0"/>
              <a:t> is synonymous with </a:t>
            </a:r>
            <a:r>
              <a:rPr lang="en-US" dirty="0">
                <a:solidFill>
                  <a:srgbClr val="FF0000"/>
                </a:solidFill>
              </a:rPr>
              <a:t>programming</a:t>
            </a:r>
            <a:r>
              <a:rPr lang="en-US" dirty="0"/>
              <a:t>.  </a:t>
            </a:r>
          </a:p>
          <a:p>
            <a:endParaRPr lang="en-US" b="1" dirty="0"/>
          </a:p>
          <a:p>
            <a:r>
              <a:rPr lang="en-US" b="1" dirty="0"/>
              <a:t>Coding</a:t>
            </a:r>
            <a:r>
              <a:rPr lang="en-US" dirty="0"/>
              <a:t> is done in a variety of </a:t>
            </a:r>
            <a:r>
              <a:rPr lang="en-US" dirty="0">
                <a:solidFill>
                  <a:srgbClr val="FF0000"/>
                </a:solidFill>
              </a:rPr>
              <a:t>programming languages</a:t>
            </a:r>
            <a:r>
              <a:rPr lang="en-US" dirty="0"/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7E0E-6F93-2E49-86F1-8FCBE81C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i="1" dirty="0"/>
              <a:t>Coding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9983-F151-0A4E-B59E-990C10B3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1999" y="6356349"/>
            <a:ext cx="407276" cy="365125"/>
          </a:xfrm>
        </p:spPr>
        <p:txBody>
          <a:bodyPr/>
          <a:lstStyle/>
          <a:p>
            <a:fld id="{DD321DBF-325B-3546-BAAF-4F6E3B3181FF}" type="slidenum">
              <a:rPr lang="en-US" sz="1400" smtClean="0"/>
              <a:t>2</a:t>
            </a:fld>
            <a:endParaRPr lang="en-US" sz="1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70E7-4D97-B64A-93F5-1B79BCA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9685" y="6356349"/>
            <a:ext cx="817418" cy="365125"/>
          </a:xfrm>
        </p:spPr>
        <p:txBody>
          <a:bodyPr/>
          <a:lstStyle/>
          <a:p>
            <a:r>
              <a:rPr lang="en-US" sz="1400"/>
              <a:t>1/30/19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further learning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833"/>
            <a:ext cx="10515600" cy="4528922"/>
          </a:xfrm>
        </p:spPr>
        <p:txBody>
          <a:bodyPr>
            <a:normAutofit/>
          </a:bodyPr>
          <a:lstStyle/>
          <a:p>
            <a:r>
              <a:rPr lang="en-US" dirty="0"/>
              <a:t>Personalized help:</a:t>
            </a:r>
          </a:p>
          <a:p>
            <a:endParaRPr lang="en-US" dirty="0"/>
          </a:p>
          <a:p>
            <a:pPr lvl="1"/>
            <a:r>
              <a:rPr lang="en-US" dirty="0"/>
              <a:t>Interdisciplinary Data Consult Hours (Tue 12p-2p, </a:t>
            </a:r>
            <a:r>
              <a:rPr lang="en-US" dirty="0" err="1"/>
              <a:t>Norlin</a:t>
            </a:r>
            <a:r>
              <a:rPr lang="en-US" dirty="0"/>
              <a:t> E206)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LISA Statistics Walk-in Hours (Tue &amp; </a:t>
            </a:r>
            <a:r>
              <a:rPr lang="en-US" dirty="0" err="1"/>
              <a:t>Thur</a:t>
            </a:r>
            <a:r>
              <a:rPr lang="en-US" dirty="0"/>
              <a:t> 12p-2p, </a:t>
            </a:r>
            <a:r>
              <a:rPr lang="en-US" dirty="0" err="1"/>
              <a:t>Norlin</a:t>
            </a:r>
            <a:r>
              <a:rPr lang="en-US" dirty="0"/>
              <a:t> E206)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Supercomputing consultations (email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Online software training: </a:t>
            </a:r>
            <a:r>
              <a:rPr lang="en-US" dirty="0">
                <a:hlinkClick r:id="rId3"/>
              </a:rPr>
              <a:t>https://software-carpentry.org/lessons/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7E0E-6F93-2E49-86F1-8FCBE81C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i="1" dirty="0"/>
              <a:t>Coding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9983-F151-0A4E-B59E-990C10B3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1999" y="6356349"/>
            <a:ext cx="407276" cy="365125"/>
          </a:xfrm>
        </p:spPr>
        <p:txBody>
          <a:bodyPr/>
          <a:lstStyle/>
          <a:p>
            <a:fld id="{DD321DBF-325B-3546-BAAF-4F6E3B3181FF}" type="slidenum">
              <a:rPr lang="en-US" sz="1400" smtClean="0"/>
              <a:t>20</a:t>
            </a:fld>
            <a:endParaRPr lang="en-US" sz="1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70E7-4D97-B64A-93F5-1B79BCA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9685" y="6356349"/>
            <a:ext cx="817418" cy="365125"/>
          </a:xfrm>
        </p:spPr>
        <p:txBody>
          <a:bodyPr/>
          <a:lstStyle/>
          <a:p>
            <a:r>
              <a:rPr lang="en-US" sz="1400"/>
              <a:t>1/30/19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26397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54690" cy="4163129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Participant Feedback Survey: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u="sng" dirty="0">
                <a:hlinkClick r:id="rId2"/>
              </a:rPr>
              <a:t>http://tinyurl.com/curc-survey18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b="1" dirty="0"/>
              <a:t>Slides and examples from this presentation: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u="sng" dirty="0">
                <a:hlinkClick r:id="rId3"/>
              </a:rPr>
              <a:t>https://github.com/ResearchComputing/coding_intro_spring_2019</a:t>
            </a:r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7E0E-6F93-2E49-86F1-8FCBE81C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i="1" dirty="0"/>
              <a:t>Coding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9983-F151-0A4E-B59E-990C10B3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1999" y="6356349"/>
            <a:ext cx="407276" cy="365125"/>
          </a:xfrm>
        </p:spPr>
        <p:txBody>
          <a:bodyPr/>
          <a:lstStyle/>
          <a:p>
            <a:fld id="{DD321DBF-325B-3546-BAAF-4F6E3B3181FF}" type="slidenum">
              <a:rPr lang="en-US" sz="1400" smtClean="0"/>
              <a:t>21</a:t>
            </a:fld>
            <a:endParaRPr lang="en-US" sz="1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70E7-4D97-B64A-93F5-1B79BCA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9685" y="6356349"/>
            <a:ext cx="817418" cy="365125"/>
          </a:xfrm>
        </p:spPr>
        <p:txBody>
          <a:bodyPr/>
          <a:lstStyle/>
          <a:p>
            <a:r>
              <a:rPr lang="en-US" sz="1400"/>
              <a:t>1/30/19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9495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codes, and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6167"/>
            <a:ext cx="10515600" cy="4442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Everyone! For example:</a:t>
            </a:r>
          </a:p>
          <a:p>
            <a:endParaRPr lang="en-US" dirty="0"/>
          </a:p>
          <a:p>
            <a:pPr lvl="1"/>
            <a:r>
              <a:rPr lang="en-US" dirty="0"/>
              <a:t>Historians mining ancient texts. </a:t>
            </a:r>
          </a:p>
          <a:p>
            <a:pPr lvl="1"/>
            <a:r>
              <a:rPr lang="en-US" dirty="0"/>
              <a:t>Psychologists simulating human behavior.</a:t>
            </a:r>
          </a:p>
          <a:p>
            <a:pPr lvl="1"/>
            <a:r>
              <a:rPr lang="en-US" dirty="0"/>
              <a:t>Political scientists studying voting patterns.</a:t>
            </a:r>
          </a:p>
          <a:p>
            <a:pPr lvl="1"/>
            <a:r>
              <a:rPr lang="en-US" dirty="0"/>
              <a:t>Chemists designing new compounds.</a:t>
            </a:r>
          </a:p>
          <a:p>
            <a:pPr lvl="1"/>
            <a:r>
              <a:rPr lang="en-US" dirty="0"/>
              <a:t>Biologists deciphering animal or plant genomes.</a:t>
            </a:r>
          </a:p>
          <a:p>
            <a:pPr lvl="1"/>
            <a:r>
              <a:rPr lang="en-US" dirty="0"/>
              <a:t>Neuroscientists exploring brain function.</a:t>
            </a:r>
          </a:p>
          <a:p>
            <a:pPr lvl="1"/>
            <a:r>
              <a:rPr lang="en-US" dirty="0"/>
              <a:t>Engineers designing nanomaterials.</a:t>
            </a:r>
          </a:p>
          <a:p>
            <a:pPr lvl="1"/>
            <a:r>
              <a:rPr lang="en-US" dirty="0"/>
              <a:t>Geologists simulating earthquakes.</a:t>
            </a:r>
          </a:p>
          <a:p>
            <a:pPr lvl="1"/>
            <a:r>
              <a:rPr lang="en-US" dirty="0"/>
              <a:t>Meteorologists modeling climate.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7E0E-6F93-2E49-86F1-8FCBE81C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i="1" dirty="0"/>
              <a:t>Coding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9983-F151-0A4E-B59E-990C10B3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1999" y="6356349"/>
            <a:ext cx="407276" cy="365125"/>
          </a:xfrm>
        </p:spPr>
        <p:txBody>
          <a:bodyPr/>
          <a:lstStyle/>
          <a:p>
            <a:fld id="{DD321DBF-325B-3546-BAAF-4F6E3B3181FF}" type="slidenum">
              <a:rPr lang="en-US" sz="1400" smtClean="0"/>
              <a:t>3</a:t>
            </a:fld>
            <a:endParaRPr lang="en-US" sz="1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70E7-4D97-B64A-93F5-1B79BCA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9685" y="6356349"/>
            <a:ext cx="817418" cy="365125"/>
          </a:xfrm>
        </p:spPr>
        <p:txBody>
          <a:bodyPr/>
          <a:lstStyle/>
          <a:p>
            <a:r>
              <a:rPr lang="en-US" sz="1400"/>
              <a:t>1/30/19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08356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372" y="331218"/>
            <a:ext cx="11215255" cy="1325563"/>
          </a:xfrm>
        </p:spPr>
        <p:txBody>
          <a:bodyPr/>
          <a:lstStyle/>
          <a:p>
            <a:r>
              <a:rPr lang="en-US" dirty="0"/>
              <a:t>Programming languages: </a:t>
            </a:r>
            <a:br>
              <a:rPr lang="en-US" dirty="0"/>
            </a:br>
            <a:r>
              <a:rPr lang="en-US" dirty="0"/>
              <a:t>The 5 generations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1GL: Machine language</a:t>
            </a:r>
          </a:p>
          <a:p>
            <a:r>
              <a:rPr lang="en-US" dirty="0"/>
              <a:t>2GL: Assembly language </a:t>
            </a:r>
          </a:p>
          <a:p>
            <a:r>
              <a:rPr lang="en-US" dirty="0"/>
              <a:t>3GL: Imperative language</a:t>
            </a:r>
          </a:p>
          <a:p>
            <a:r>
              <a:rPr lang="en-US" dirty="0"/>
              <a:t>4GL: Declarative language </a:t>
            </a:r>
          </a:p>
          <a:p>
            <a:r>
              <a:rPr lang="en-US" dirty="0"/>
              <a:t>5GL: Natural language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7E0E-6F93-2E49-86F1-8FCBE81C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i="1" dirty="0"/>
              <a:t>Coding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9983-F151-0A4E-B59E-990C10B3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1999" y="6356349"/>
            <a:ext cx="407276" cy="365125"/>
          </a:xfrm>
        </p:spPr>
        <p:txBody>
          <a:bodyPr/>
          <a:lstStyle/>
          <a:p>
            <a:fld id="{DD321DBF-325B-3546-BAAF-4F6E3B3181FF}" type="slidenum">
              <a:rPr lang="en-US" sz="1400" smtClean="0"/>
              <a:t>4</a:t>
            </a:fld>
            <a:endParaRPr lang="en-US" sz="1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70E7-4D97-B64A-93F5-1B79BCA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9685" y="6356349"/>
            <a:ext cx="817418" cy="365125"/>
          </a:xfrm>
        </p:spPr>
        <p:txBody>
          <a:bodyPr/>
          <a:lstStyle/>
          <a:p>
            <a:r>
              <a:rPr lang="en-US" sz="1400"/>
              <a:t>1/30/19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F249B-2A6D-2B4E-A798-4369FB912C05}"/>
              </a:ext>
            </a:extLst>
          </p:cNvPr>
          <p:cNvSpPr txBox="1"/>
          <p:nvPr/>
        </p:nvSpPr>
        <p:spPr>
          <a:xfrm>
            <a:off x="7265325" y="5710886"/>
            <a:ext cx="4323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https://</a:t>
            </a:r>
            <a:r>
              <a:rPr lang="en-US" sz="1400" i="1" dirty="0" err="1"/>
              <a:t>en.wikipedia.org</a:t>
            </a:r>
            <a:r>
              <a:rPr lang="en-US" sz="1400" i="1" dirty="0"/>
              <a:t>/wiki/</a:t>
            </a:r>
            <a:r>
              <a:rPr lang="en-US" sz="1400" i="1" dirty="0" err="1"/>
              <a:t>Programming_language</a:t>
            </a:r>
            <a:endParaRPr lang="en-US" sz="1400" i="1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D8A5859-1B7C-9047-8023-DA6D69C581FE}"/>
              </a:ext>
            </a:extLst>
          </p:cNvPr>
          <p:cNvSpPr/>
          <p:nvPr/>
        </p:nvSpPr>
        <p:spPr>
          <a:xfrm>
            <a:off x="5370022" y="3449989"/>
            <a:ext cx="604335" cy="914400"/>
          </a:xfrm>
          <a:prstGeom prst="righ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C7DFF-14CA-F84D-9AE6-B605F6CB4FD5}"/>
              </a:ext>
            </a:extLst>
          </p:cNvPr>
          <p:cNvSpPr txBox="1"/>
          <p:nvPr/>
        </p:nvSpPr>
        <p:spPr>
          <a:xfrm>
            <a:off x="6095999" y="3537857"/>
            <a:ext cx="5257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Nearly all of the coding we presently do falls into these two categories</a:t>
            </a:r>
          </a:p>
        </p:txBody>
      </p:sp>
    </p:spTree>
    <p:extLst>
      <p:ext uri="{BB962C8B-B14F-4D97-AF65-F5344CB8AC3E}">
        <p14:creationId xmlns:p14="http://schemas.microsoft.com/office/powerpoint/2010/main" val="262468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242" y="365125"/>
            <a:ext cx="579891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Most used languages, all categories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7E0E-6F93-2E49-86F1-8FCBE81C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i="1" dirty="0"/>
              <a:t>Coding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9983-F151-0A4E-B59E-990C10B3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1999" y="6356349"/>
            <a:ext cx="407276" cy="365125"/>
          </a:xfrm>
        </p:spPr>
        <p:txBody>
          <a:bodyPr/>
          <a:lstStyle/>
          <a:p>
            <a:fld id="{DD321DBF-325B-3546-BAAF-4F6E3B3181FF}" type="slidenum">
              <a:rPr lang="en-US" sz="1400" smtClean="0"/>
              <a:t>5</a:t>
            </a:fld>
            <a:endParaRPr lang="en-US" sz="1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70E7-4D97-B64A-93F5-1B79BCA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9685" y="6356349"/>
            <a:ext cx="817418" cy="365125"/>
          </a:xfrm>
        </p:spPr>
        <p:txBody>
          <a:bodyPr/>
          <a:lstStyle/>
          <a:p>
            <a:r>
              <a:rPr lang="en-US" sz="1400"/>
              <a:t>1/30/19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27B29-2AF0-A34F-B4F9-51C2CF15485A}"/>
              </a:ext>
            </a:extLst>
          </p:cNvPr>
          <p:cNvSpPr txBox="1"/>
          <p:nvPr/>
        </p:nvSpPr>
        <p:spPr>
          <a:xfrm>
            <a:off x="7262470" y="5678001"/>
            <a:ext cx="24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https://</a:t>
            </a:r>
            <a:r>
              <a:rPr lang="en-US" sz="1400" i="1" dirty="0" err="1"/>
              <a:t>octoverse.github.com</a:t>
            </a:r>
            <a:r>
              <a:rPr lang="en-US" sz="1400" i="1" dirty="0"/>
              <a:t>/</a:t>
            </a:r>
          </a:p>
        </p:txBody>
      </p:sp>
      <p:pic>
        <p:nvPicPr>
          <p:cNvPr id="1026" name="Picture 2" descr="Image result for most popular academic programming languages">
            <a:extLst>
              <a:ext uri="{FF2B5EF4-FFF2-40B4-BE49-F238E27FC236}">
                <a16:creationId xmlns:a16="http://schemas.microsoft.com/office/drawing/2014/main" id="{74810AD4-F890-E543-9AE9-347FD4A9B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921" y="365124"/>
            <a:ext cx="5250084" cy="52500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70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242" y="365125"/>
            <a:ext cx="579891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Most used languages, data science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7E0E-6F93-2E49-86F1-8FCBE81C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i="1" dirty="0"/>
              <a:t>Coding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9983-F151-0A4E-B59E-990C10B3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1999" y="6356349"/>
            <a:ext cx="407276" cy="365125"/>
          </a:xfrm>
        </p:spPr>
        <p:txBody>
          <a:bodyPr/>
          <a:lstStyle/>
          <a:p>
            <a:fld id="{DD321DBF-325B-3546-BAAF-4F6E3B3181FF}" type="slidenum">
              <a:rPr lang="en-US" sz="1400" smtClean="0"/>
              <a:t>6</a:t>
            </a:fld>
            <a:endParaRPr lang="en-US" sz="1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70E7-4D97-B64A-93F5-1B79BCA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9685" y="6356349"/>
            <a:ext cx="817418" cy="365125"/>
          </a:xfrm>
        </p:spPr>
        <p:txBody>
          <a:bodyPr/>
          <a:lstStyle/>
          <a:p>
            <a:r>
              <a:rPr lang="en-US" sz="1400"/>
              <a:t>1/30/19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27B29-2AF0-A34F-B4F9-51C2CF15485A}"/>
              </a:ext>
            </a:extLst>
          </p:cNvPr>
          <p:cNvSpPr txBox="1"/>
          <p:nvPr/>
        </p:nvSpPr>
        <p:spPr>
          <a:xfrm>
            <a:off x="6308715" y="5709396"/>
            <a:ext cx="2630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http://bigdata-</a:t>
            </a:r>
            <a:r>
              <a:rPr lang="en-US" sz="1400" i="1" dirty="0" err="1"/>
              <a:t>madesimple.com</a:t>
            </a:r>
            <a:endParaRPr lang="en-US" sz="14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49CD2-CF8C-7244-9EB1-60A9AB15E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715" y="154597"/>
            <a:ext cx="4555289" cy="55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62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commonly used languages</a:t>
            </a:r>
            <a:br>
              <a:rPr lang="en-US" dirty="0"/>
            </a:br>
            <a:r>
              <a:rPr lang="en-US" dirty="0"/>
              <a:t>in the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Fortran, C, C++ (“compiled languages”)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,</a:t>
            </a:r>
            <a:r>
              <a:rPr lang="en-US" dirty="0">
                <a:solidFill>
                  <a:srgbClr val="FF0000"/>
                </a:solidFill>
              </a:rPr>
              <a:t> Python</a:t>
            </a:r>
            <a:r>
              <a:rPr lang="en-US" dirty="0"/>
              <a:t>, Perl, Java, </a:t>
            </a:r>
            <a:r>
              <a:rPr lang="en-US" dirty="0" err="1"/>
              <a:t>Matlab</a:t>
            </a:r>
            <a:r>
              <a:rPr lang="en-US" dirty="0"/>
              <a:t> (“interpreted languages”)</a:t>
            </a:r>
          </a:p>
          <a:p>
            <a:endParaRPr lang="en-US" dirty="0"/>
          </a:p>
          <a:p>
            <a:r>
              <a:rPr lang="en-US" dirty="0"/>
              <a:t>Bash, C-shell (shell languages)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7E0E-6F93-2E49-86F1-8FCBE81C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i="1" dirty="0"/>
              <a:t>Coding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9983-F151-0A4E-B59E-990C10B3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1999" y="6356349"/>
            <a:ext cx="407276" cy="365125"/>
          </a:xfrm>
        </p:spPr>
        <p:txBody>
          <a:bodyPr/>
          <a:lstStyle/>
          <a:p>
            <a:fld id="{DD321DBF-325B-3546-BAAF-4F6E3B3181FF}" type="slidenum">
              <a:rPr lang="en-US" sz="1400" smtClean="0"/>
              <a:t>7</a:t>
            </a:fld>
            <a:endParaRPr lang="en-US" sz="1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70E7-4D97-B64A-93F5-1B79BCA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9685" y="6356349"/>
            <a:ext cx="817418" cy="365125"/>
          </a:xfrm>
        </p:spPr>
        <p:txBody>
          <a:bodyPr/>
          <a:lstStyle/>
          <a:p>
            <a:r>
              <a:rPr lang="en-US" sz="1400"/>
              <a:t>1/30/19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1935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common aspects of all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Arithmetic expansion</a:t>
            </a:r>
          </a:p>
          <a:p>
            <a:r>
              <a:rPr lang="en-US" dirty="0"/>
              <a:t>Decisions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Arguments</a:t>
            </a:r>
          </a:p>
          <a:p>
            <a:r>
              <a:rPr lang="en-US" dirty="0"/>
              <a:t>Functions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…Examples of each follow using the </a:t>
            </a:r>
            <a:r>
              <a:rPr lang="en-US" i="1" dirty="0"/>
              <a:t>Bash </a:t>
            </a:r>
            <a:r>
              <a:rPr lang="en-US" dirty="0"/>
              <a:t>shell language.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7E0E-6F93-2E49-86F1-8FCBE81C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i="1" dirty="0"/>
              <a:t>Coding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9983-F151-0A4E-B59E-990C10B3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1999" y="6356349"/>
            <a:ext cx="407276" cy="365125"/>
          </a:xfrm>
        </p:spPr>
        <p:txBody>
          <a:bodyPr/>
          <a:lstStyle/>
          <a:p>
            <a:fld id="{DD321DBF-325B-3546-BAAF-4F6E3B3181FF}" type="slidenum">
              <a:rPr lang="en-US" sz="1400" smtClean="0"/>
              <a:t>8</a:t>
            </a:fld>
            <a:endParaRPr lang="en-US" sz="1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70E7-4D97-B64A-93F5-1B79BCA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9685" y="6356349"/>
            <a:ext cx="817418" cy="365125"/>
          </a:xfrm>
        </p:spPr>
        <p:txBody>
          <a:bodyPr/>
          <a:lstStyle/>
          <a:p>
            <a:r>
              <a:rPr lang="en-US" sz="1400"/>
              <a:t>1/30/19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1808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aspect #1: </a:t>
            </a:r>
            <a:r>
              <a:rPr lang="en-US" dirty="0">
                <a:solidFill>
                  <a:srgbClr val="FF0000"/>
                </a:solidFill>
              </a:rPr>
              <a:t>Variables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7E0E-6F93-2E49-86F1-8FCBE81C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i="1" dirty="0"/>
              <a:t>Coding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9983-F151-0A4E-B59E-990C10B3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1999" y="6356349"/>
            <a:ext cx="407276" cy="365125"/>
          </a:xfrm>
        </p:spPr>
        <p:txBody>
          <a:bodyPr/>
          <a:lstStyle/>
          <a:p>
            <a:fld id="{DD321DBF-325B-3546-BAAF-4F6E3B3181FF}" type="slidenum">
              <a:rPr lang="en-US" sz="1400" smtClean="0"/>
              <a:t>9</a:t>
            </a:fld>
            <a:endParaRPr lang="en-US" sz="1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70E7-4D97-B64A-93F5-1B79BCA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9685" y="6356349"/>
            <a:ext cx="817418" cy="365125"/>
          </a:xfrm>
        </p:spPr>
        <p:txBody>
          <a:bodyPr/>
          <a:lstStyle/>
          <a:p>
            <a:r>
              <a:rPr lang="en-US" sz="1400"/>
              <a:t>1/30/19</a:t>
            </a:r>
            <a:endParaRPr lang="en-US" sz="1400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CB95AB1-8ABD-2049-93B3-099A48D62A78}"/>
              </a:ext>
            </a:extLst>
          </p:cNvPr>
          <p:cNvSpPr txBox="1"/>
          <p:nvPr/>
        </p:nvSpPr>
        <p:spPr>
          <a:xfrm>
            <a:off x="381965" y="1831261"/>
            <a:ext cx="10971835" cy="33619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41605" marR="5080">
              <a:lnSpc>
                <a:spcPct val="102699"/>
              </a:lnSpc>
              <a:spcBef>
                <a:spcPts val="300"/>
              </a:spcBef>
            </a:pPr>
            <a:r>
              <a:rPr lang="en-US" sz="2800" spc="75" dirty="0">
                <a:latin typeface="Georgia"/>
                <a:cs typeface="Georgia"/>
              </a:rPr>
              <a:t>A </a:t>
            </a:r>
            <a:r>
              <a:rPr lang="en-US" sz="2800" u="sng" spc="-20" dirty="0">
                <a:latin typeface="Georgia"/>
                <a:cs typeface="Georgia"/>
              </a:rPr>
              <a:t>variable</a:t>
            </a:r>
            <a:r>
              <a:rPr lang="en-US" sz="2800" spc="-20" dirty="0">
                <a:latin typeface="Georgia"/>
                <a:cs typeface="Georgia"/>
              </a:rPr>
              <a:t> </a:t>
            </a:r>
            <a:r>
              <a:rPr lang="en-US" sz="2800" spc="-25" dirty="0">
                <a:latin typeface="Georgia"/>
                <a:cs typeface="Georgia"/>
              </a:rPr>
              <a:t>can contain </a:t>
            </a:r>
            <a:r>
              <a:rPr lang="en-US" sz="2800" spc="-10" dirty="0">
                <a:latin typeface="Georgia"/>
                <a:cs typeface="Georgia"/>
              </a:rPr>
              <a:t>a </a:t>
            </a:r>
            <a:r>
              <a:rPr lang="en-US" sz="2800" spc="-35" dirty="0">
                <a:latin typeface="Georgia"/>
                <a:cs typeface="Georgia"/>
              </a:rPr>
              <a:t>number, </a:t>
            </a:r>
            <a:r>
              <a:rPr lang="en-US" sz="2800" spc="-10" dirty="0">
                <a:latin typeface="Georgia"/>
                <a:cs typeface="Georgia"/>
              </a:rPr>
              <a:t>a </a:t>
            </a:r>
            <a:r>
              <a:rPr lang="en-US" sz="2800" spc="-20" dirty="0">
                <a:latin typeface="Georgia"/>
                <a:cs typeface="Georgia"/>
              </a:rPr>
              <a:t>character, </a:t>
            </a:r>
            <a:r>
              <a:rPr lang="en-US" sz="2800" spc="-10" dirty="0">
                <a:latin typeface="Georgia"/>
                <a:cs typeface="Georgia"/>
              </a:rPr>
              <a:t>a </a:t>
            </a:r>
            <a:r>
              <a:rPr lang="en-US" sz="2800" spc="-20" dirty="0">
                <a:latin typeface="Georgia"/>
                <a:cs typeface="Georgia"/>
              </a:rPr>
              <a:t>string </a:t>
            </a:r>
            <a:r>
              <a:rPr lang="en-US" sz="2800" spc="-40" dirty="0">
                <a:latin typeface="Georgia"/>
                <a:cs typeface="Georgia"/>
              </a:rPr>
              <a:t>of  </a:t>
            </a:r>
            <a:r>
              <a:rPr lang="en-US" sz="2800" spc="-20" dirty="0">
                <a:latin typeface="Georgia"/>
                <a:cs typeface="Georgia"/>
              </a:rPr>
              <a:t>characters.</a:t>
            </a:r>
            <a:endParaRPr lang="en-US" sz="2800" dirty="0">
              <a:latin typeface="Georgia"/>
              <a:cs typeface="Georgia"/>
            </a:endParaRPr>
          </a:p>
          <a:p>
            <a:pPr marL="941705" lvl="1" indent="-342900"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lang="en-US" sz="2200" spc="-25" dirty="0">
                <a:latin typeface="Georgia"/>
                <a:cs typeface="Georgia"/>
              </a:rPr>
              <a:t>Variables enable commonly used values to be recorded only once.</a:t>
            </a:r>
          </a:p>
          <a:p>
            <a:pPr marL="941705" lvl="1" indent="-342900"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lang="en-US" sz="2200" spc="-25" dirty="0">
                <a:latin typeface="Georgia"/>
                <a:cs typeface="Georgia"/>
              </a:rPr>
              <a:t>Variables enable arrays of data to be represented more easily.</a:t>
            </a:r>
          </a:p>
          <a:p>
            <a:pPr marL="941705" lvl="1" indent="-342900"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lang="en-US" sz="2200" spc="-25" dirty="0">
                <a:latin typeface="Georgia"/>
                <a:cs typeface="Georgia"/>
              </a:rPr>
              <a:t>Variables enable values that change frequently to be coded only once.</a:t>
            </a:r>
            <a:endParaRPr lang="en-US" sz="2200" spc="-15" dirty="0">
              <a:latin typeface="Georgia"/>
              <a:cs typeface="Georgia"/>
            </a:endParaRPr>
          </a:p>
          <a:p>
            <a:pPr marL="141605">
              <a:lnSpc>
                <a:spcPct val="100000"/>
              </a:lnSpc>
              <a:spcBef>
                <a:spcPts val="335"/>
              </a:spcBef>
            </a:pPr>
            <a:endParaRPr lang="en-US" sz="20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lang="en-US" sz="2000" spc="-90" dirty="0">
                <a:solidFill>
                  <a:srgbClr val="19167C"/>
                </a:solidFill>
                <a:latin typeface="Courier New"/>
                <a:cs typeface="Courier New"/>
              </a:rPr>
              <a:t>	</a:t>
            </a:r>
            <a:r>
              <a:rPr sz="2000" spc="-90" dirty="0">
                <a:solidFill>
                  <a:srgbClr val="19167C"/>
                </a:solidFill>
                <a:latin typeface="Courier New"/>
                <a:cs typeface="Courier New"/>
              </a:rPr>
              <a:t>$</a:t>
            </a:r>
            <a:r>
              <a:rPr sz="2000" spc="-95" dirty="0">
                <a:solidFill>
                  <a:srgbClr val="19167C"/>
                </a:solidFill>
                <a:latin typeface="Courier New"/>
                <a:cs typeface="Courier New"/>
              </a:rPr>
              <a:t> </a:t>
            </a:r>
            <a:r>
              <a:rPr sz="2000" spc="-90" dirty="0">
                <a:solidFill>
                  <a:srgbClr val="19167C"/>
                </a:solidFill>
                <a:latin typeface="Courier New"/>
                <a:cs typeface="Courier New"/>
              </a:rPr>
              <a:t>PI</a:t>
            </a:r>
            <a:r>
              <a:rPr sz="2000" spc="-90" dirty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000" spc="-90" dirty="0">
                <a:latin typeface="Courier New"/>
                <a:cs typeface="Courier New"/>
              </a:rPr>
              <a:t>3.14159</a:t>
            </a:r>
            <a:endParaRPr sz="20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n-US" sz="2000" spc="-90" dirty="0">
                <a:solidFill>
                  <a:srgbClr val="19167C"/>
                </a:solidFill>
                <a:latin typeface="Courier New"/>
                <a:cs typeface="Courier New"/>
              </a:rPr>
              <a:t>	</a:t>
            </a:r>
            <a:r>
              <a:rPr sz="2000" spc="-90" dirty="0">
                <a:solidFill>
                  <a:srgbClr val="19167C"/>
                </a:solidFill>
                <a:latin typeface="Courier New"/>
                <a:cs typeface="Courier New"/>
              </a:rPr>
              <a:t>$ name</a:t>
            </a:r>
            <a:r>
              <a:rPr sz="2000" spc="-90" dirty="0">
                <a:solidFill>
                  <a:srgbClr val="666666"/>
                </a:solidFill>
                <a:latin typeface="Courier New"/>
                <a:cs typeface="Courier New"/>
              </a:rPr>
              <a:t>=(</a:t>
            </a:r>
            <a:r>
              <a:rPr lang="en-US" sz="2000" spc="-90" dirty="0">
                <a:latin typeface="Courier New"/>
                <a:cs typeface="Courier New"/>
              </a:rPr>
              <a:t>Andy Monaghan</a:t>
            </a:r>
            <a:r>
              <a:rPr sz="2000" spc="-90" dirty="0">
                <a:solidFill>
                  <a:srgbClr val="666666"/>
                </a:solidFill>
                <a:latin typeface="Courier New"/>
                <a:cs typeface="Courier New"/>
              </a:rPr>
              <a:t>)</a:t>
            </a:r>
            <a:endParaRPr sz="20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n-US" sz="2000" spc="-90" dirty="0">
                <a:solidFill>
                  <a:srgbClr val="19167C"/>
                </a:solidFill>
                <a:latin typeface="Courier New"/>
                <a:cs typeface="Courier New"/>
              </a:rPr>
              <a:t>	</a:t>
            </a:r>
            <a:r>
              <a:rPr sz="2000" spc="-90" dirty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sz="2000" spc="-90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000" spc="-95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lang="en-US" sz="2000" spc="-95" dirty="0">
                <a:solidFill>
                  <a:srgbClr val="007F00"/>
                </a:solidFill>
                <a:latin typeface="Courier New"/>
                <a:cs typeface="Courier New"/>
              </a:rPr>
              <a:t>"</a:t>
            </a:r>
            <a:r>
              <a:rPr sz="2000" b="1" spc="-90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sz="2000" spc="-90" dirty="0">
                <a:solidFill>
                  <a:srgbClr val="19167C"/>
                </a:solidFill>
                <a:latin typeface="Courier New"/>
                <a:cs typeface="Courier New"/>
              </a:rPr>
              <a:t>name</a:t>
            </a:r>
            <a:r>
              <a:rPr sz="2000" spc="-90" dirty="0">
                <a:latin typeface="Courier New"/>
                <a:cs typeface="Courier New"/>
              </a:rPr>
              <a:t>[0]</a:t>
            </a:r>
            <a:r>
              <a:rPr sz="2000" b="1" spc="-90" dirty="0">
                <a:solidFill>
                  <a:srgbClr val="BA6687"/>
                </a:solidFill>
                <a:latin typeface="Courier New"/>
                <a:cs typeface="Courier New"/>
              </a:rPr>
              <a:t>}</a:t>
            </a:r>
            <a:r>
              <a:rPr lang="en-US" sz="2000" b="1" spc="-90" dirty="0">
                <a:solidFill>
                  <a:srgbClr val="BA6687"/>
                </a:solidFill>
                <a:latin typeface="Courier New"/>
                <a:cs typeface="Courier New"/>
              </a:rPr>
              <a:t> loves $PI”</a:t>
            </a:r>
            <a:endParaRPr sz="20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n-US" sz="2000" spc="-90" dirty="0">
                <a:solidFill>
                  <a:srgbClr val="19167C"/>
                </a:solidFill>
                <a:latin typeface="Courier New"/>
                <a:cs typeface="Courier New"/>
              </a:rPr>
              <a:t>	</a:t>
            </a:r>
            <a:r>
              <a:rPr sz="2000" spc="-90" dirty="0">
                <a:solidFill>
                  <a:srgbClr val="19167C"/>
                </a:solidFill>
                <a:latin typeface="Courier New"/>
                <a:cs typeface="Courier New"/>
              </a:rPr>
              <a:t>$</a:t>
            </a:r>
            <a:r>
              <a:rPr sz="2000" spc="-95" dirty="0">
                <a:solidFill>
                  <a:srgbClr val="19167C"/>
                </a:solidFill>
                <a:latin typeface="Courier New"/>
                <a:cs typeface="Courier New"/>
              </a:rPr>
              <a:t> </a:t>
            </a:r>
            <a:r>
              <a:rPr lang="en-US" sz="2000" spc="-90" dirty="0">
                <a:solidFill>
                  <a:srgbClr val="19167C"/>
                </a:solidFill>
                <a:latin typeface="Courier New"/>
                <a:cs typeface="Courier New"/>
              </a:rPr>
              <a:t>Andy loves 3.14159</a:t>
            </a:r>
            <a:endParaRPr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30509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RC_wide" id="{7961C4E4-B50E-A44A-BFCF-4F23BEDC646B}" vid="{33C72D18-F0BF-7748-95B3-476F86C80B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1747</TotalTime>
  <Words>1096</Words>
  <Application>Microsoft Macintosh PowerPoint</Application>
  <PresentationFormat>Widescreen</PresentationFormat>
  <Paragraphs>246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Black</vt:lpstr>
      <vt:lpstr>Calibri</vt:lpstr>
      <vt:lpstr>Courier New</vt:lpstr>
      <vt:lpstr>Georgia</vt:lpstr>
      <vt:lpstr>Times New Roman</vt:lpstr>
      <vt:lpstr>Office Theme</vt:lpstr>
      <vt:lpstr>So you’re thinking about coding?</vt:lpstr>
      <vt:lpstr>What is coding? </vt:lpstr>
      <vt:lpstr>Who codes, and why?</vt:lpstr>
      <vt:lpstr>Programming languages:  The 5 generations</vt:lpstr>
      <vt:lpstr>Most used languages, all categories</vt:lpstr>
      <vt:lpstr>Most used languages, data science</vt:lpstr>
      <vt:lpstr>Some commonly used languages in the sciences</vt:lpstr>
      <vt:lpstr>Some common aspects of all languages</vt:lpstr>
      <vt:lpstr>Common aspect #1: Variables</vt:lpstr>
      <vt:lpstr>Common aspect #2: Arithmetic Expansion</vt:lpstr>
      <vt:lpstr>Common aspect #3: Decisions</vt:lpstr>
      <vt:lpstr>Common aspect #4: Loops</vt:lpstr>
      <vt:lpstr>Common aspect #5: Arguments</vt:lpstr>
      <vt:lpstr>Common aspect #6: Functions</vt:lpstr>
      <vt:lpstr>Coding best practices</vt:lpstr>
      <vt:lpstr>Programming with Python</vt:lpstr>
      <vt:lpstr>Programming with R</vt:lpstr>
      <vt:lpstr>Scaling up your workflow</vt:lpstr>
      <vt:lpstr>Resources for further learning (1)</vt:lpstr>
      <vt:lpstr>Resources for further learning (2)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Monaghan</dc:creator>
  <cp:lastModifiedBy>Andrew Monaghan</cp:lastModifiedBy>
  <cp:revision>44</cp:revision>
  <cp:lastPrinted>2018-09-12T17:08:10Z</cp:lastPrinted>
  <dcterms:created xsi:type="dcterms:W3CDTF">2018-09-11T16:11:10Z</dcterms:created>
  <dcterms:modified xsi:type="dcterms:W3CDTF">2019-01-30T20:51:06Z</dcterms:modified>
</cp:coreProperties>
</file>